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284" r:id="rId4"/>
    <p:sldId id="301" r:id="rId5"/>
    <p:sldId id="257" r:id="rId6"/>
    <p:sldId id="265" r:id="rId7"/>
    <p:sldId id="292" r:id="rId8"/>
    <p:sldId id="303" r:id="rId9"/>
    <p:sldId id="304" r:id="rId10"/>
    <p:sldId id="305" r:id="rId11"/>
    <p:sldId id="306" r:id="rId12"/>
    <p:sldId id="302" r:id="rId13"/>
    <p:sldId id="259" r:id="rId14"/>
    <p:sldId id="315" r:id="rId15"/>
    <p:sldId id="316" r:id="rId16"/>
    <p:sldId id="312" r:id="rId17"/>
    <p:sldId id="321" r:id="rId18"/>
    <p:sldId id="313" r:id="rId19"/>
    <p:sldId id="314" r:id="rId20"/>
    <p:sldId id="285" r:id="rId21"/>
    <p:sldId id="317" r:id="rId22"/>
    <p:sldId id="318" r:id="rId23"/>
    <p:sldId id="307" r:id="rId24"/>
    <p:sldId id="308" r:id="rId25"/>
    <p:sldId id="309" r:id="rId26"/>
    <p:sldId id="311" r:id="rId27"/>
    <p:sldId id="310" r:id="rId28"/>
    <p:sldId id="319" r:id="rId29"/>
    <p:sldId id="320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74"/>
    <a:srgbClr val="353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78A8D0-F6DC-4956-9F6B-D8E3C26381D7}" v="1754" dt="2023-02-22T16:02:48.882"/>
    <p1510:client id="{90522ECC-CBBD-4C83-A51C-C7E60AF68DD6}" v="1775" dt="2023-02-22T21:41:45.5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42AB55-2528-42C9-BC0D-9445B4E30A3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5A5C593-CBCA-4EAF-B872-DD2F2FEA2ACF}">
      <dgm:prSet/>
      <dgm:spPr/>
      <dgm:t>
        <a:bodyPr/>
        <a:lstStyle/>
        <a:p>
          <a:r>
            <a:rPr lang="en-US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Board Localization</a:t>
          </a:r>
          <a:endParaRPr lang="en-US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29709CB3-9FF1-410E-B1E7-B89914B740AC}" type="parTrans" cxnId="{2222E105-BEE8-4875-B044-51D3B569EA64}">
      <dgm:prSet/>
      <dgm:spPr/>
      <dgm:t>
        <a:bodyPr/>
        <a:lstStyle/>
        <a:p>
          <a:endParaRPr lang="en-US"/>
        </a:p>
      </dgm:t>
    </dgm:pt>
    <dgm:pt modelId="{C4015997-A56B-4DFE-8989-E28E3D89CD17}" type="sibTrans" cxnId="{2222E105-BEE8-4875-B044-51D3B569EA64}">
      <dgm:prSet/>
      <dgm:spPr/>
      <dgm:t>
        <a:bodyPr/>
        <a:lstStyle/>
        <a:p>
          <a:endParaRPr lang="en-US"/>
        </a:p>
      </dgm:t>
    </dgm:pt>
    <dgm:pt modelId="{50682D79-B5A3-473C-8325-9AD1C7262683}">
      <dgm:prSet/>
      <dgm:spPr/>
      <dgm:t>
        <a:bodyPr/>
        <a:lstStyle/>
        <a:p>
          <a:r>
            <a:rPr lang="en-US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Occupancy Classification</a:t>
          </a:r>
          <a:endParaRPr lang="en-US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07C18E5D-8ECB-476E-B1D1-0FDCE7F35A8E}" type="parTrans" cxnId="{F56F6F73-D44F-44BE-990F-601A13D62FCC}">
      <dgm:prSet/>
      <dgm:spPr/>
      <dgm:t>
        <a:bodyPr/>
        <a:lstStyle/>
        <a:p>
          <a:endParaRPr lang="en-US"/>
        </a:p>
      </dgm:t>
    </dgm:pt>
    <dgm:pt modelId="{0BE2B2CB-6CE0-4FA9-9577-71E245644662}" type="sibTrans" cxnId="{F56F6F73-D44F-44BE-990F-601A13D62FCC}">
      <dgm:prSet/>
      <dgm:spPr/>
      <dgm:t>
        <a:bodyPr/>
        <a:lstStyle/>
        <a:p>
          <a:endParaRPr lang="en-US"/>
        </a:p>
      </dgm:t>
    </dgm:pt>
    <dgm:pt modelId="{2BD345DB-5093-49F2-9FFD-4FE9CCBCFD0C}">
      <dgm:prSet/>
      <dgm:spPr/>
      <dgm:t>
        <a:bodyPr/>
        <a:lstStyle/>
        <a:p>
          <a:r>
            <a:rPr lang="en-US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Piece Classification</a:t>
          </a:r>
          <a:endParaRPr lang="en-US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9DE01BE3-0685-4DBF-9AAE-0515342134DC}" type="parTrans" cxnId="{48553360-82D0-4340-8C6F-6AFDB6DDCDA7}">
      <dgm:prSet/>
      <dgm:spPr/>
      <dgm:t>
        <a:bodyPr/>
        <a:lstStyle/>
        <a:p>
          <a:endParaRPr lang="en-US"/>
        </a:p>
      </dgm:t>
    </dgm:pt>
    <dgm:pt modelId="{ACE41152-4E73-4A18-953F-A9C13D6D2DA5}" type="sibTrans" cxnId="{48553360-82D0-4340-8C6F-6AFDB6DDCDA7}">
      <dgm:prSet/>
      <dgm:spPr/>
      <dgm:t>
        <a:bodyPr/>
        <a:lstStyle/>
        <a:p>
          <a:endParaRPr lang="en-US"/>
        </a:p>
      </dgm:t>
    </dgm:pt>
    <dgm:pt modelId="{0AE85F4B-2CEC-4441-847F-21C2E0B8B7BA}" type="pres">
      <dgm:prSet presAssocID="{5442AB55-2528-42C9-BC0D-9445B4E30A3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D1348D5-A42A-4F6E-9B2E-F94C3A9CFBC8}" type="pres">
      <dgm:prSet presAssocID="{75A5C593-CBCA-4EAF-B872-DD2F2FEA2ACF}" presName="hierRoot1" presStyleCnt="0"/>
      <dgm:spPr/>
    </dgm:pt>
    <dgm:pt modelId="{865E94CA-9F05-4FE5-BF80-5555559CA9F7}" type="pres">
      <dgm:prSet presAssocID="{75A5C593-CBCA-4EAF-B872-DD2F2FEA2ACF}" presName="composite" presStyleCnt="0"/>
      <dgm:spPr/>
    </dgm:pt>
    <dgm:pt modelId="{BFED4730-C693-46C3-975A-4032B719FF3E}" type="pres">
      <dgm:prSet presAssocID="{75A5C593-CBCA-4EAF-B872-DD2F2FEA2ACF}" presName="background" presStyleLbl="node0" presStyleIdx="0" presStyleCnt="3"/>
      <dgm:spPr/>
    </dgm:pt>
    <dgm:pt modelId="{955C745E-31E1-4CAE-8EE1-B127467E7D00}" type="pres">
      <dgm:prSet presAssocID="{75A5C593-CBCA-4EAF-B872-DD2F2FEA2ACF}" presName="text" presStyleLbl="fgAcc0" presStyleIdx="0" presStyleCnt="3">
        <dgm:presLayoutVars>
          <dgm:chPref val="3"/>
        </dgm:presLayoutVars>
      </dgm:prSet>
      <dgm:spPr/>
    </dgm:pt>
    <dgm:pt modelId="{B0106141-35D8-4D7E-B260-976555F7997C}" type="pres">
      <dgm:prSet presAssocID="{75A5C593-CBCA-4EAF-B872-DD2F2FEA2ACF}" presName="hierChild2" presStyleCnt="0"/>
      <dgm:spPr/>
    </dgm:pt>
    <dgm:pt modelId="{A16922E4-82A8-4AF8-A5F2-15766087C622}" type="pres">
      <dgm:prSet presAssocID="{50682D79-B5A3-473C-8325-9AD1C7262683}" presName="hierRoot1" presStyleCnt="0"/>
      <dgm:spPr/>
    </dgm:pt>
    <dgm:pt modelId="{397A3F3D-C3F6-468C-A09E-1333D27817E3}" type="pres">
      <dgm:prSet presAssocID="{50682D79-B5A3-473C-8325-9AD1C7262683}" presName="composite" presStyleCnt="0"/>
      <dgm:spPr/>
    </dgm:pt>
    <dgm:pt modelId="{C15AFB26-BAC5-4FCE-8346-66B2539F0DD4}" type="pres">
      <dgm:prSet presAssocID="{50682D79-B5A3-473C-8325-9AD1C7262683}" presName="background" presStyleLbl="node0" presStyleIdx="1" presStyleCnt="3"/>
      <dgm:spPr/>
    </dgm:pt>
    <dgm:pt modelId="{3F07A3A4-BF4A-45AF-A70B-88A287E06235}" type="pres">
      <dgm:prSet presAssocID="{50682D79-B5A3-473C-8325-9AD1C7262683}" presName="text" presStyleLbl="fgAcc0" presStyleIdx="1" presStyleCnt="3">
        <dgm:presLayoutVars>
          <dgm:chPref val="3"/>
        </dgm:presLayoutVars>
      </dgm:prSet>
      <dgm:spPr/>
    </dgm:pt>
    <dgm:pt modelId="{AF76E019-703C-4156-9B64-579BA91EA6D6}" type="pres">
      <dgm:prSet presAssocID="{50682D79-B5A3-473C-8325-9AD1C7262683}" presName="hierChild2" presStyleCnt="0"/>
      <dgm:spPr/>
    </dgm:pt>
    <dgm:pt modelId="{A6FC2309-2017-429E-9229-E325A9B3841B}" type="pres">
      <dgm:prSet presAssocID="{2BD345DB-5093-49F2-9FFD-4FE9CCBCFD0C}" presName="hierRoot1" presStyleCnt="0"/>
      <dgm:spPr/>
    </dgm:pt>
    <dgm:pt modelId="{08007188-67A1-4AFF-A7FB-EE4A03AFDF0C}" type="pres">
      <dgm:prSet presAssocID="{2BD345DB-5093-49F2-9FFD-4FE9CCBCFD0C}" presName="composite" presStyleCnt="0"/>
      <dgm:spPr/>
    </dgm:pt>
    <dgm:pt modelId="{9CA630FE-DA7C-49AC-818F-E1BDCCFDEE3D}" type="pres">
      <dgm:prSet presAssocID="{2BD345DB-5093-49F2-9FFD-4FE9CCBCFD0C}" presName="background" presStyleLbl="node0" presStyleIdx="2" presStyleCnt="3"/>
      <dgm:spPr/>
    </dgm:pt>
    <dgm:pt modelId="{C02E93A2-ED3F-445E-8425-F3DD80709D93}" type="pres">
      <dgm:prSet presAssocID="{2BD345DB-5093-49F2-9FFD-4FE9CCBCFD0C}" presName="text" presStyleLbl="fgAcc0" presStyleIdx="2" presStyleCnt="3">
        <dgm:presLayoutVars>
          <dgm:chPref val="3"/>
        </dgm:presLayoutVars>
      </dgm:prSet>
      <dgm:spPr/>
    </dgm:pt>
    <dgm:pt modelId="{8E237A25-3A91-4412-8874-F57B5D94287F}" type="pres">
      <dgm:prSet presAssocID="{2BD345DB-5093-49F2-9FFD-4FE9CCBCFD0C}" presName="hierChild2" presStyleCnt="0"/>
      <dgm:spPr/>
    </dgm:pt>
  </dgm:ptLst>
  <dgm:cxnLst>
    <dgm:cxn modelId="{57480C02-836C-476F-97F9-72F12E81E4D9}" type="presOf" srcId="{5442AB55-2528-42C9-BC0D-9445B4E30A3F}" destId="{0AE85F4B-2CEC-4441-847F-21C2E0B8B7BA}" srcOrd="0" destOrd="0" presId="urn:microsoft.com/office/officeart/2005/8/layout/hierarchy1"/>
    <dgm:cxn modelId="{2222E105-BEE8-4875-B044-51D3B569EA64}" srcId="{5442AB55-2528-42C9-BC0D-9445B4E30A3F}" destId="{75A5C593-CBCA-4EAF-B872-DD2F2FEA2ACF}" srcOrd="0" destOrd="0" parTransId="{29709CB3-9FF1-410E-B1E7-B89914B740AC}" sibTransId="{C4015997-A56B-4DFE-8989-E28E3D89CD17}"/>
    <dgm:cxn modelId="{E64BDA17-BE16-4DCC-8E24-A733D06F29AD}" type="presOf" srcId="{50682D79-B5A3-473C-8325-9AD1C7262683}" destId="{3F07A3A4-BF4A-45AF-A70B-88A287E06235}" srcOrd="0" destOrd="0" presId="urn:microsoft.com/office/officeart/2005/8/layout/hierarchy1"/>
    <dgm:cxn modelId="{48553360-82D0-4340-8C6F-6AFDB6DDCDA7}" srcId="{5442AB55-2528-42C9-BC0D-9445B4E30A3F}" destId="{2BD345DB-5093-49F2-9FFD-4FE9CCBCFD0C}" srcOrd="2" destOrd="0" parTransId="{9DE01BE3-0685-4DBF-9AAE-0515342134DC}" sibTransId="{ACE41152-4E73-4A18-953F-A9C13D6D2DA5}"/>
    <dgm:cxn modelId="{F56F6F73-D44F-44BE-990F-601A13D62FCC}" srcId="{5442AB55-2528-42C9-BC0D-9445B4E30A3F}" destId="{50682D79-B5A3-473C-8325-9AD1C7262683}" srcOrd="1" destOrd="0" parTransId="{07C18E5D-8ECB-476E-B1D1-0FDCE7F35A8E}" sibTransId="{0BE2B2CB-6CE0-4FA9-9577-71E245644662}"/>
    <dgm:cxn modelId="{1B3D08A9-25F6-427E-86B0-C37D7443EC7C}" type="presOf" srcId="{2BD345DB-5093-49F2-9FFD-4FE9CCBCFD0C}" destId="{C02E93A2-ED3F-445E-8425-F3DD80709D93}" srcOrd="0" destOrd="0" presId="urn:microsoft.com/office/officeart/2005/8/layout/hierarchy1"/>
    <dgm:cxn modelId="{5EDB2DD8-A2C4-443A-A3BD-C398ECE77FCA}" type="presOf" srcId="{75A5C593-CBCA-4EAF-B872-DD2F2FEA2ACF}" destId="{955C745E-31E1-4CAE-8EE1-B127467E7D00}" srcOrd="0" destOrd="0" presId="urn:microsoft.com/office/officeart/2005/8/layout/hierarchy1"/>
    <dgm:cxn modelId="{A978C71C-1E4A-4F70-A0A6-8ED7BC2A6793}" type="presParOf" srcId="{0AE85F4B-2CEC-4441-847F-21C2E0B8B7BA}" destId="{7D1348D5-A42A-4F6E-9B2E-F94C3A9CFBC8}" srcOrd="0" destOrd="0" presId="urn:microsoft.com/office/officeart/2005/8/layout/hierarchy1"/>
    <dgm:cxn modelId="{4FCB3429-20D5-4ACC-A37A-20E09E0F242F}" type="presParOf" srcId="{7D1348D5-A42A-4F6E-9B2E-F94C3A9CFBC8}" destId="{865E94CA-9F05-4FE5-BF80-5555559CA9F7}" srcOrd="0" destOrd="0" presId="urn:microsoft.com/office/officeart/2005/8/layout/hierarchy1"/>
    <dgm:cxn modelId="{BC39BD42-E6FE-4745-899B-BBA0DDF0054A}" type="presParOf" srcId="{865E94CA-9F05-4FE5-BF80-5555559CA9F7}" destId="{BFED4730-C693-46C3-975A-4032B719FF3E}" srcOrd="0" destOrd="0" presId="urn:microsoft.com/office/officeart/2005/8/layout/hierarchy1"/>
    <dgm:cxn modelId="{B8B73BAD-BABE-4B9F-B5CF-DDE0616D41A1}" type="presParOf" srcId="{865E94CA-9F05-4FE5-BF80-5555559CA9F7}" destId="{955C745E-31E1-4CAE-8EE1-B127467E7D00}" srcOrd="1" destOrd="0" presId="urn:microsoft.com/office/officeart/2005/8/layout/hierarchy1"/>
    <dgm:cxn modelId="{41E0A78F-3BB3-4481-A079-03E6F4FE3E43}" type="presParOf" srcId="{7D1348D5-A42A-4F6E-9B2E-F94C3A9CFBC8}" destId="{B0106141-35D8-4D7E-B260-976555F7997C}" srcOrd="1" destOrd="0" presId="urn:microsoft.com/office/officeart/2005/8/layout/hierarchy1"/>
    <dgm:cxn modelId="{23E46D4C-8E1A-460A-B408-BA1C4C78AD54}" type="presParOf" srcId="{0AE85F4B-2CEC-4441-847F-21C2E0B8B7BA}" destId="{A16922E4-82A8-4AF8-A5F2-15766087C622}" srcOrd="1" destOrd="0" presId="urn:microsoft.com/office/officeart/2005/8/layout/hierarchy1"/>
    <dgm:cxn modelId="{26EE2643-C936-4E25-9760-291340921FE7}" type="presParOf" srcId="{A16922E4-82A8-4AF8-A5F2-15766087C622}" destId="{397A3F3D-C3F6-468C-A09E-1333D27817E3}" srcOrd="0" destOrd="0" presId="urn:microsoft.com/office/officeart/2005/8/layout/hierarchy1"/>
    <dgm:cxn modelId="{46484AB2-E1FD-4475-9B42-E368C6BF4520}" type="presParOf" srcId="{397A3F3D-C3F6-468C-A09E-1333D27817E3}" destId="{C15AFB26-BAC5-4FCE-8346-66B2539F0DD4}" srcOrd="0" destOrd="0" presId="urn:microsoft.com/office/officeart/2005/8/layout/hierarchy1"/>
    <dgm:cxn modelId="{85A68897-DC56-4D2D-ACA6-6A8BFDAA571B}" type="presParOf" srcId="{397A3F3D-C3F6-468C-A09E-1333D27817E3}" destId="{3F07A3A4-BF4A-45AF-A70B-88A287E06235}" srcOrd="1" destOrd="0" presId="urn:microsoft.com/office/officeart/2005/8/layout/hierarchy1"/>
    <dgm:cxn modelId="{A978BE59-C19C-4F79-B3C6-BDF2F60B8D18}" type="presParOf" srcId="{A16922E4-82A8-4AF8-A5F2-15766087C622}" destId="{AF76E019-703C-4156-9B64-579BA91EA6D6}" srcOrd="1" destOrd="0" presId="urn:microsoft.com/office/officeart/2005/8/layout/hierarchy1"/>
    <dgm:cxn modelId="{C31F7C7C-1BB6-4FBD-9405-F73FF4213A8E}" type="presParOf" srcId="{0AE85F4B-2CEC-4441-847F-21C2E0B8B7BA}" destId="{A6FC2309-2017-429E-9229-E325A9B3841B}" srcOrd="2" destOrd="0" presId="urn:microsoft.com/office/officeart/2005/8/layout/hierarchy1"/>
    <dgm:cxn modelId="{1CF2A098-13BA-4183-8FAA-EFA17E0950AA}" type="presParOf" srcId="{A6FC2309-2017-429E-9229-E325A9B3841B}" destId="{08007188-67A1-4AFF-A7FB-EE4A03AFDF0C}" srcOrd="0" destOrd="0" presId="urn:microsoft.com/office/officeart/2005/8/layout/hierarchy1"/>
    <dgm:cxn modelId="{99DCAD4B-D4AA-4F77-9346-89031BE76A91}" type="presParOf" srcId="{08007188-67A1-4AFF-A7FB-EE4A03AFDF0C}" destId="{9CA630FE-DA7C-49AC-818F-E1BDCCFDEE3D}" srcOrd="0" destOrd="0" presId="urn:microsoft.com/office/officeart/2005/8/layout/hierarchy1"/>
    <dgm:cxn modelId="{1604C7E9-6E53-4BED-906A-62778A702EDD}" type="presParOf" srcId="{08007188-67A1-4AFF-A7FB-EE4A03AFDF0C}" destId="{C02E93A2-ED3F-445E-8425-F3DD80709D93}" srcOrd="1" destOrd="0" presId="urn:microsoft.com/office/officeart/2005/8/layout/hierarchy1"/>
    <dgm:cxn modelId="{B5D3E510-CE3A-46A3-8294-06E4FEC00CA9}" type="presParOf" srcId="{A6FC2309-2017-429E-9229-E325A9B3841B}" destId="{8E237A25-3A91-4412-8874-F57B5D94287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D4730-C693-46C3-975A-4032B719FF3E}">
      <dsp:nvSpPr>
        <dsp:cNvPr id="0" name=""/>
        <dsp:cNvSpPr/>
      </dsp:nvSpPr>
      <dsp:spPr>
        <a:xfrm>
          <a:off x="0" y="1143788"/>
          <a:ext cx="2783718" cy="17676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C745E-31E1-4CAE-8EE1-B127467E7D00}">
      <dsp:nvSpPr>
        <dsp:cNvPr id="0" name=""/>
        <dsp:cNvSpPr/>
      </dsp:nvSpPr>
      <dsp:spPr>
        <a:xfrm>
          <a:off x="309302" y="1437625"/>
          <a:ext cx="2783718" cy="17676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Board Localization</a:t>
          </a:r>
          <a:endParaRPr lang="en-US" sz="3100" kern="120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361075" y="1489398"/>
        <a:ext cx="2680172" cy="1664114"/>
      </dsp:txXfrm>
    </dsp:sp>
    <dsp:sp modelId="{C15AFB26-BAC5-4FCE-8346-66B2539F0DD4}">
      <dsp:nvSpPr>
        <dsp:cNvPr id="0" name=""/>
        <dsp:cNvSpPr/>
      </dsp:nvSpPr>
      <dsp:spPr>
        <a:xfrm>
          <a:off x="3402322" y="1143788"/>
          <a:ext cx="2783718" cy="17676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07A3A4-BF4A-45AF-A70B-88A287E06235}">
      <dsp:nvSpPr>
        <dsp:cNvPr id="0" name=""/>
        <dsp:cNvSpPr/>
      </dsp:nvSpPr>
      <dsp:spPr>
        <a:xfrm>
          <a:off x="3711624" y="1437625"/>
          <a:ext cx="2783718" cy="17676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Occupancy Classification</a:t>
          </a:r>
          <a:endParaRPr lang="en-US" sz="3100" kern="120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3763397" y="1489398"/>
        <a:ext cx="2680172" cy="1664114"/>
      </dsp:txXfrm>
    </dsp:sp>
    <dsp:sp modelId="{9CA630FE-DA7C-49AC-818F-E1BDCCFDEE3D}">
      <dsp:nvSpPr>
        <dsp:cNvPr id="0" name=""/>
        <dsp:cNvSpPr/>
      </dsp:nvSpPr>
      <dsp:spPr>
        <a:xfrm>
          <a:off x="6804644" y="1143788"/>
          <a:ext cx="2783718" cy="17676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E93A2-ED3F-445E-8425-F3DD80709D93}">
      <dsp:nvSpPr>
        <dsp:cNvPr id="0" name=""/>
        <dsp:cNvSpPr/>
      </dsp:nvSpPr>
      <dsp:spPr>
        <a:xfrm>
          <a:off x="7113946" y="1437625"/>
          <a:ext cx="2783718" cy="17676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Piece Classification</a:t>
          </a:r>
          <a:endParaRPr lang="en-US" sz="3100" kern="120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7165719" y="1489398"/>
        <a:ext cx="2680172" cy="16641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58CCF-A8BE-4F4E-B47F-AB08DC0BF468}" type="datetimeFigureOut">
              <a:rPr lang="de-DE" smtClean="0"/>
              <a:t>23.02.2023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7B9FD-0567-4521-92F2-68E599E169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99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C1F7D3-C3F1-4755-90D1-E74536991058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001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Occupancy classification</a:t>
            </a:r>
            <a:endParaRPr lang="de-DE"/>
          </a:p>
          <a:p>
            <a:pPr marL="628650" lvl="1" indent="-171450">
              <a:buFont typeface="Arial"/>
              <a:buChar char="•"/>
            </a:pPr>
            <a:r>
              <a:rPr lang="en-US"/>
              <a:t>Problem while performing Piece classification directly after Corner detection: large number of false positives (for example empty squares are classified as containing a piece)</a:t>
            </a:r>
            <a:endParaRPr lang="en-US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Solution: 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Training a binary classifier to decide if a square is empty or not 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Use of six vanilla CNN architectures – two accept 100 x 100 pixel input images, four accept 50 x 50 input images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Differ in number of convolutional layers, pooling layers and fully connected layers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Models are referred to through a 4-tupel consisting of the input side length and the three layers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Final connected layer in a model contains two output units that represent the two classes “occupied” and “empty”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Further training with Adam Optimizer</a:t>
            </a:r>
            <a:endParaRPr lang="en-US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Deeper models are </a:t>
            </a:r>
            <a:r>
              <a:rPr lang="en-US" err="1"/>
              <a:t>fine tuned</a:t>
            </a:r>
            <a:r>
              <a:rPr lang="en-US"/>
              <a:t> by pre-training them on the ImageNet dataset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Final layer </a:t>
            </a:r>
            <a:r>
              <a:rPr lang="en-US" i="0">
                <a:effectLst/>
              </a:rPr>
              <a:t>of </a:t>
            </a:r>
            <a:r>
              <a:rPr lang="en-US"/>
              <a:t>each pre-trained models classification head is replaced </a:t>
            </a:r>
            <a:r>
              <a:rPr lang="en-US" i="0">
                <a:effectLst/>
              </a:rPr>
              <a:t>with </a:t>
            </a:r>
            <a:r>
              <a:rPr lang="en-US"/>
              <a:t>a fully-connected layer that has two output units to classify empty or occupied squares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C1F7D3-C3F1-4755-90D1-E74536991058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393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Occupancy classification</a:t>
            </a:r>
            <a:endParaRPr lang="de-DE"/>
          </a:p>
          <a:p>
            <a:pPr marL="628650" lvl="1" indent="-171450">
              <a:buFont typeface="Arial"/>
              <a:buChar char="•"/>
            </a:pPr>
            <a:r>
              <a:rPr lang="en-US"/>
              <a:t>Problem while performing Piece classification directly after Corner detection: large number of false positives (for example empty squares are classified as containing a piece)</a:t>
            </a:r>
            <a:endParaRPr lang="en-US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Solution: 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Training a binary classifier to decide if a square is empty or not 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Use of six vanilla CNN architectures – two accept 100 x 100 pixel input images, four accept 50 x 50 input images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Differ in number of convolutional layers, pooling layers and fully connected layers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Models are referred to through a 4-tupel consisting of the input side length and the three layers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Final connected layer in a model contains two output units that represent the two classes “occupied” and “empty”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Further training with Adam Optimizer</a:t>
            </a:r>
            <a:endParaRPr lang="en-US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Deeper models are </a:t>
            </a:r>
            <a:r>
              <a:rPr lang="en-US" err="1"/>
              <a:t>fine tuned</a:t>
            </a:r>
            <a:r>
              <a:rPr lang="en-US"/>
              <a:t> by pre-training them on the ImageNet dataset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Final layer </a:t>
            </a:r>
            <a:r>
              <a:rPr lang="en-US" i="0">
                <a:effectLst/>
              </a:rPr>
              <a:t>of </a:t>
            </a:r>
            <a:r>
              <a:rPr lang="en-US"/>
              <a:t>each pre-trained models classification head is replaced </a:t>
            </a:r>
            <a:r>
              <a:rPr lang="en-US" i="0">
                <a:effectLst/>
              </a:rPr>
              <a:t>with </a:t>
            </a:r>
            <a:r>
              <a:rPr lang="en-US"/>
              <a:t>a fully-connected layer that has two output units to classify empty or occupied squares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C1F7D3-C3F1-4755-90D1-E74536991058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856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Occupancy classification</a:t>
            </a:r>
            <a:endParaRPr lang="de-DE"/>
          </a:p>
          <a:p>
            <a:pPr marL="628650" lvl="1" indent="-171450">
              <a:buFont typeface="Arial"/>
              <a:buChar char="•"/>
            </a:pPr>
            <a:r>
              <a:rPr lang="en-US"/>
              <a:t>Problem while performing Piece classification directly after Corner detection: large number of false positives (for example empty squares are classified as containing a piece)</a:t>
            </a:r>
            <a:endParaRPr lang="en-US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Solution: 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Training a binary classifier to decide if a square is empty or not 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Use of six vanilla CNN architectures – two accept 100 x 100 pixel input images, four accept 50 x 50 input images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Differ in number of convolutional layers, pooling layers and fully connected layers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Models are referred to through a 4-tupel consisting of the input side length and the three layers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Final connected layer in a model contains two output units that represent the two classes “occupied” and “empty”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Further training with Adam Optimizer</a:t>
            </a:r>
            <a:endParaRPr lang="en-US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Deeper models are </a:t>
            </a:r>
            <a:r>
              <a:rPr lang="en-US" err="1"/>
              <a:t>fine tuned</a:t>
            </a:r>
            <a:r>
              <a:rPr lang="en-US"/>
              <a:t> by pre-training them on the ImageNet dataset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Final layer </a:t>
            </a:r>
            <a:r>
              <a:rPr lang="en-US" i="0">
                <a:effectLst/>
              </a:rPr>
              <a:t>of </a:t>
            </a:r>
            <a:r>
              <a:rPr lang="en-US"/>
              <a:t>each pre-trained models classification head is replaced </a:t>
            </a:r>
            <a:r>
              <a:rPr lang="en-US" i="0">
                <a:effectLst/>
              </a:rPr>
              <a:t>with </a:t>
            </a:r>
            <a:r>
              <a:rPr lang="en-US"/>
              <a:t>a fully-connected layer that has two output units to classify empty or occupied squares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C1F7D3-C3F1-4755-90D1-E74536991058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228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Occupancy classification</a:t>
            </a:r>
            <a:endParaRPr lang="de-DE"/>
          </a:p>
          <a:p>
            <a:pPr marL="628650" lvl="1" indent="-171450">
              <a:buFont typeface="Arial"/>
              <a:buChar char="•"/>
            </a:pPr>
            <a:r>
              <a:rPr lang="en-US"/>
              <a:t>Problem while performing Piece classification directly after Corner detection: large number of false positives (for example empty squares are classified as containing a piece)</a:t>
            </a:r>
            <a:endParaRPr lang="en-US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Solution: 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Training a binary classifier to decide if a square is empty or not 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Use of six vanilla CNN architectures – two accept 100 x 100 pixel input images, four accept 50 x 50 input images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Differ in number of convolutional layers, pooling layers and fully connected layers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Models are referred to through a 4-tupel consisting of the input side length and the three layers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Final connected layer in a model contains two output units that represent the two classes “occupied” and “empty”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Further training with Adam Optimizer</a:t>
            </a:r>
            <a:endParaRPr lang="en-US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Deeper models are </a:t>
            </a:r>
            <a:r>
              <a:rPr lang="en-US" err="1"/>
              <a:t>fine tuned</a:t>
            </a:r>
            <a:r>
              <a:rPr lang="en-US"/>
              <a:t> by pre-training them on the ImageNet dataset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Final layer </a:t>
            </a:r>
            <a:r>
              <a:rPr lang="en-US" i="0">
                <a:effectLst/>
              </a:rPr>
              <a:t>of </a:t>
            </a:r>
            <a:r>
              <a:rPr lang="en-US"/>
              <a:t>each pre-trained models classification head is replaced </a:t>
            </a:r>
            <a:r>
              <a:rPr lang="en-US" i="0">
                <a:effectLst/>
              </a:rPr>
              <a:t>with </a:t>
            </a:r>
            <a:r>
              <a:rPr lang="en-US"/>
              <a:t>a fully-connected layer that has two output units to classify empty or occupied squares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C1F7D3-C3F1-4755-90D1-E74536991058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64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Occupancy classification</a:t>
            </a:r>
            <a:endParaRPr lang="de-DE"/>
          </a:p>
          <a:p>
            <a:pPr marL="628650" lvl="1" indent="-171450">
              <a:buFont typeface="Arial"/>
              <a:buChar char="•"/>
            </a:pPr>
            <a:r>
              <a:rPr lang="en-US"/>
              <a:t>Problem while performing Piece classification directly after Corner detection: large number of false positives (for example empty squares are classified as containing a piece)</a:t>
            </a:r>
            <a:endParaRPr lang="en-US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Solution: 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Training a binary classifier to decide if a square is empty or not 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Use of six vanilla CNN architectures – two accept 100 x 100 pixel input images, four accept 50 x 50 input images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Differ in number of convolutional layers, pooling layers and fully connected layers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Models are referred to through a 4-tupel consisting of the input side length and the three layers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Final connected layer in a model contains two output units that represent the two classes “occupied” and “empty”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Further training with Adam Optimizer</a:t>
            </a:r>
            <a:endParaRPr lang="en-US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Deeper models are </a:t>
            </a:r>
            <a:r>
              <a:rPr lang="en-US" err="1"/>
              <a:t>fine tuned</a:t>
            </a:r>
            <a:r>
              <a:rPr lang="en-US"/>
              <a:t> by pre-training them on the ImageNet dataset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Final layer </a:t>
            </a:r>
            <a:r>
              <a:rPr lang="en-US" i="0">
                <a:effectLst/>
              </a:rPr>
              <a:t>of </a:t>
            </a:r>
            <a:r>
              <a:rPr lang="en-US"/>
              <a:t>each pre-trained models classification head is replaced </a:t>
            </a:r>
            <a:r>
              <a:rPr lang="en-US" i="0">
                <a:effectLst/>
              </a:rPr>
              <a:t>with </a:t>
            </a:r>
            <a:r>
              <a:rPr lang="en-US"/>
              <a:t>a fully-connected layer that has two output units to classify empty or occupied squares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C1F7D3-C3F1-4755-90D1-E74536991058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785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Occupancy classification</a:t>
            </a:r>
            <a:endParaRPr lang="de-DE"/>
          </a:p>
          <a:p>
            <a:pPr marL="628650" lvl="1" indent="-171450">
              <a:buFont typeface="Arial"/>
              <a:buChar char="•"/>
            </a:pPr>
            <a:r>
              <a:rPr lang="en-US"/>
              <a:t>Problem while performing Piece classification directly after Corner detection: large number of false positives (for example empty squares are classified as containing a piece)</a:t>
            </a:r>
            <a:endParaRPr lang="en-US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Solution: 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Training a binary classifier to decide if a square is empty or not 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Use of six vanilla CNN architectures – two accept 100 x 100 pixel input images, four accept 50 x 50 input images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Differ in number of convolutional layers, pooling layers and fully connected layers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Models are referred to through a 4-tupel consisting of the input side length and the three layers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Final connected layer in a model contains two output units that represent the two classes “occupied” and “empty”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Further training with Adam Optimizer</a:t>
            </a:r>
            <a:endParaRPr lang="en-US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Deeper models are </a:t>
            </a:r>
            <a:r>
              <a:rPr lang="en-US" err="1"/>
              <a:t>fine tuned</a:t>
            </a:r>
            <a:r>
              <a:rPr lang="en-US"/>
              <a:t> by pre-training them on the ImageNet dataset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Final layer </a:t>
            </a:r>
            <a:r>
              <a:rPr lang="en-US" i="0">
                <a:effectLst/>
              </a:rPr>
              <a:t>of </a:t>
            </a:r>
            <a:r>
              <a:rPr lang="en-US"/>
              <a:t>each pre-trained models classification head is replaced </a:t>
            </a:r>
            <a:r>
              <a:rPr lang="en-US" i="0">
                <a:effectLst/>
              </a:rPr>
              <a:t>with </a:t>
            </a:r>
            <a:r>
              <a:rPr lang="en-US"/>
              <a:t>a fully-connected layer that has two output units to classify empty or occupied squares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C1F7D3-C3F1-4755-90D1-E74536991058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651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Occupancy classification</a:t>
            </a:r>
            <a:endParaRPr lang="de-DE"/>
          </a:p>
          <a:p>
            <a:pPr marL="628650" lvl="1" indent="-171450">
              <a:buFont typeface="Arial"/>
              <a:buChar char="•"/>
            </a:pPr>
            <a:r>
              <a:rPr lang="en-US"/>
              <a:t>Problem while performing Piece classification directly after Corner detection: large number of false positives (for example empty squares are classified as containing a piece)</a:t>
            </a:r>
            <a:endParaRPr lang="en-US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Solution: 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Training a binary classifier to decide if a square is empty or not 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Use of six vanilla CNN architectures – two accept 100 x 100 pixel input images, four accept 50 x 50 input images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Differ in number of convolutional layers, pooling layers and fully connected layers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Models are referred to through a 4-tupel consisting of the input side length and the three layers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Final connected layer in a model contains two output units that represent the two classes “occupied” and “empty”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Further training with Adam Optimizer</a:t>
            </a:r>
            <a:endParaRPr lang="en-US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Deeper models are </a:t>
            </a:r>
            <a:r>
              <a:rPr lang="en-US" err="1"/>
              <a:t>fine tuned</a:t>
            </a:r>
            <a:r>
              <a:rPr lang="en-US"/>
              <a:t> by pre-training them on the ImageNet dataset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Final layer </a:t>
            </a:r>
            <a:r>
              <a:rPr lang="en-US" i="0">
                <a:effectLst/>
              </a:rPr>
              <a:t>of </a:t>
            </a:r>
            <a:r>
              <a:rPr lang="en-US"/>
              <a:t>each pre-trained models classification head is replaced </a:t>
            </a:r>
            <a:r>
              <a:rPr lang="en-US" i="0">
                <a:effectLst/>
              </a:rPr>
              <a:t>with </a:t>
            </a:r>
            <a:r>
              <a:rPr lang="en-US"/>
              <a:t>a fully-connected layer that has two output units to classify empty or occupied squares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C1F7D3-C3F1-4755-90D1-E74536991058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3000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C1F7D3-C3F1-4755-90D1-E74536991058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221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C1F7D3-C3F1-4755-90D1-E74536991058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672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C1F7D3-C3F1-4755-90D1-E74536991058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001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C1F7D3-C3F1-4755-90D1-E74536991058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340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C1F7D3-C3F1-4755-90D1-E74536991058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272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Occupancy classification</a:t>
            </a:r>
            <a:endParaRPr lang="de-DE"/>
          </a:p>
          <a:p>
            <a:pPr marL="628650" lvl="1" indent="-171450">
              <a:buFont typeface="Arial"/>
              <a:buChar char="•"/>
            </a:pPr>
            <a:r>
              <a:rPr lang="en-US"/>
              <a:t>Problem while performing Piece classification directly after Corner detection: large number of false positives (for example empty squares are classified as containing a piece)</a:t>
            </a:r>
            <a:endParaRPr lang="en-US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Solution: 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Training a binary classifier to decide if a square is empty or not 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Use of six vanilla CNN architectures – two accept 100 x 100 pixel input images, four accept 50 x 50 input images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Differ in number of convolutional layers, pooling layers and fully connected layers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Models are referred to through a 4-tupel consisting of the input side length and the three layers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Final connected layer in a model contains two output units that represent the two classes “occupied” and “empty”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Further training with Adam Optimizer</a:t>
            </a:r>
            <a:endParaRPr lang="en-US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Deeper models are </a:t>
            </a:r>
            <a:r>
              <a:rPr lang="en-US" err="1"/>
              <a:t>fine tuned</a:t>
            </a:r>
            <a:r>
              <a:rPr lang="en-US"/>
              <a:t> by pre-training them on the ImageNet dataset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Final layer </a:t>
            </a:r>
            <a:r>
              <a:rPr lang="en-US" i="0">
                <a:effectLst/>
              </a:rPr>
              <a:t>of </a:t>
            </a:r>
            <a:r>
              <a:rPr lang="en-US"/>
              <a:t>each pre-trained models classification head is replaced </a:t>
            </a:r>
            <a:r>
              <a:rPr lang="en-US" i="0">
                <a:effectLst/>
              </a:rPr>
              <a:t>with </a:t>
            </a:r>
            <a:r>
              <a:rPr lang="en-US"/>
              <a:t>a fully-connected layer that has two output units to classify empty or occupied squares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C1F7D3-C3F1-4755-90D1-E74536991058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729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Occupancy classification</a:t>
            </a:r>
            <a:endParaRPr lang="de-DE"/>
          </a:p>
          <a:p>
            <a:pPr marL="628650" lvl="1" indent="-171450">
              <a:buFont typeface="Arial"/>
              <a:buChar char="•"/>
            </a:pPr>
            <a:r>
              <a:rPr lang="en-US"/>
              <a:t>Problem while performing Piece classification directly after Corner detection: large number of false positives (for example empty squares are classified as containing a piece)</a:t>
            </a:r>
            <a:endParaRPr lang="en-US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Solution: 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Training a binary classifier to decide if a square is empty or not 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Use of six vanilla CNN architectures – two accept 100 x 100 pixel input images, four accept 50 x 50 input images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Differ in number of convolutional layers, pooling layers and fully connected layers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Models are referred to through a 4-tupel consisting of the input side length and the three layers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Final connected layer in a model contains two output units that represent the two classes “occupied” and “empty”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Further training with Adam Optimizer</a:t>
            </a:r>
            <a:endParaRPr lang="en-US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Deeper models are </a:t>
            </a:r>
            <a:r>
              <a:rPr lang="en-US" err="1"/>
              <a:t>fine tuned</a:t>
            </a:r>
            <a:r>
              <a:rPr lang="en-US"/>
              <a:t> by pre-training them on the ImageNet dataset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Final layer </a:t>
            </a:r>
            <a:r>
              <a:rPr lang="en-US" i="0">
                <a:effectLst/>
              </a:rPr>
              <a:t>of </a:t>
            </a:r>
            <a:r>
              <a:rPr lang="en-US"/>
              <a:t>each pre-trained models classification head is replaced </a:t>
            </a:r>
            <a:r>
              <a:rPr lang="en-US" i="0">
                <a:effectLst/>
              </a:rPr>
              <a:t>with </a:t>
            </a:r>
            <a:r>
              <a:rPr lang="en-US"/>
              <a:t>a fully-connected layer that has two output units to classify empty or occupied squares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C1F7D3-C3F1-4755-90D1-E74536991058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3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Occupancy classification</a:t>
            </a:r>
            <a:endParaRPr lang="de-DE"/>
          </a:p>
          <a:p>
            <a:pPr marL="628650" lvl="1" indent="-171450">
              <a:buFont typeface="Arial"/>
              <a:buChar char="•"/>
            </a:pPr>
            <a:r>
              <a:rPr lang="en-US"/>
              <a:t>Problem while performing Piece classification directly after Corner detection: large number of false positives (for example empty squares are classified as containing a piece)</a:t>
            </a:r>
            <a:endParaRPr lang="en-US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Solution: 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Training a binary classifier to decide if a square is empty or not 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Use of six vanilla CNN architectures – two accept 100 x 100 pixel input images, four accept 50 x 50 input images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Differ in number of convolutional layers, pooling layers and fully connected layers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Models are referred to through a 4-tupel consisting of the input side length and the three layers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Final connected layer in a model contains two output units that represent the two classes “occupied” and “empty”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Further training with Adam Optimizer</a:t>
            </a:r>
            <a:endParaRPr lang="en-US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Deeper models are </a:t>
            </a:r>
            <a:r>
              <a:rPr lang="en-US" err="1"/>
              <a:t>fine tuned</a:t>
            </a:r>
            <a:r>
              <a:rPr lang="en-US"/>
              <a:t> by pre-training them on the ImageNet dataset</a:t>
            </a:r>
            <a:endParaRPr lang="en-US"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/>
              <a:t>Final layer </a:t>
            </a:r>
            <a:r>
              <a:rPr lang="en-US" i="0">
                <a:effectLst/>
              </a:rPr>
              <a:t>of </a:t>
            </a:r>
            <a:r>
              <a:rPr lang="en-US"/>
              <a:t>each pre-trained models classification head is replaced </a:t>
            </a:r>
            <a:r>
              <a:rPr lang="en-US" i="0">
                <a:effectLst/>
              </a:rPr>
              <a:t>with </a:t>
            </a:r>
            <a:r>
              <a:rPr lang="en-US"/>
              <a:t>a fully-connected layer that has two output units to classify empty or occupied squares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C1F7D3-C3F1-4755-90D1-E74536991058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27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E67E8-C9ED-6112-2CA8-A9DD19B39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058CE3-0EA6-266B-6D16-D4B7E4DDF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904DA1-8CE7-40FC-8436-2B210AD7C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0DF68-A692-4613-8E4E-2222CB4E642F}" type="datetime1">
              <a:rPr lang="LID4096" smtClean="0"/>
              <a:t>02/23/2023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56CD4F-1381-53AC-FED3-DBB3664F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2BDB64-1C62-899A-A626-7A484F72C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49D2-6E21-4958-A61D-8FF31B758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55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F7D9B1-AF2D-6E49-0257-116A0780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1AAEF4C-8D56-702D-58AC-EEBA7D891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AA6E58-9C21-CC32-98D5-101A4F786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67019-AF41-44AC-A630-14A1AFC0DAD4}" type="datetime1">
              <a:rPr lang="LID4096" smtClean="0"/>
              <a:t>02/23/2023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A2D18F-EC6F-7D82-7D10-3B122D69B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D785C4-C566-8EC9-6D57-BDE71B74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49D2-6E21-4958-A61D-8FF31B758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42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CFDA930-9B1B-76A0-A224-59BBC3118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5F16280-62B7-5538-D3CB-AD799326D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50B079-8C0B-158C-DCDF-73F6CAA0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E91D3-791E-4CA4-B0B1-98698F779AA8}" type="datetime1">
              <a:rPr lang="LID4096" smtClean="0"/>
              <a:t>02/23/2023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4BBC7B-6517-98AD-0081-FC98E172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C32F8C-40D3-2C07-1F06-3BB6CCB5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49D2-6E21-4958-A61D-8FF31B758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450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3B33D46-C05F-4729-B63D-8CE06E431158}" type="datetime1">
              <a:rPr lang="LID4096" smtClean="0"/>
              <a:t>02/23/2023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56F416A-AF44-4F29-9B3E-C89DC7222DA9}" type="slidenum">
              <a:rPr lang="en-DE" smtClean="0"/>
              <a:t>‹Nr.›</a:t>
            </a:fld>
            <a:endParaRPr lang="en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4714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9AFCC-20B5-4AB2-850E-1EB6927D9217}" type="datetime1">
              <a:rPr lang="LID4096" smtClean="0"/>
              <a:t>02/23/2023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F416A-AF44-4F29-9B3E-C89DC7222DA9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7115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0A67-109B-498B-945E-111470CF0F01}" type="datetime1">
              <a:rPr lang="LID4096" smtClean="0"/>
              <a:t>02/23/2023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F416A-AF44-4F29-9B3E-C89DC7222DA9}" type="slidenum">
              <a:rPr lang="en-DE" smtClean="0"/>
              <a:t>‹Nr.›</a:t>
            </a:fld>
            <a:endParaRPr lang="en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9958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1CAA1-40CA-44B3-9D96-BA0286FF32CC}" type="datetime1">
              <a:rPr lang="LID4096" smtClean="0"/>
              <a:t>02/23/2023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F416A-AF44-4F29-9B3E-C89DC7222DA9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7798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BD9A-9C22-408A-9035-E533B9FB5DDF}" type="datetime1">
              <a:rPr lang="LID4096" smtClean="0"/>
              <a:t>02/23/2023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F416A-AF44-4F29-9B3E-C89DC7222DA9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2156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17B7-58E5-429F-A719-4E781A80A30B}" type="datetime1">
              <a:rPr lang="LID4096" smtClean="0"/>
              <a:t>02/23/2023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F416A-AF44-4F29-9B3E-C89DC7222DA9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8195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519A-1C8F-4266-9F25-10782FA5E00F}" type="datetime1">
              <a:rPr lang="LID4096" smtClean="0"/>
              <a:t>02/23/2023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F416A-AF44-4F29-9B3E-C89DC7222DA9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71502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15439-8D2C-4BC9-B318-8BB6710429A6}" type="datetime1">
              <a:rPr lang="LID4096" smtClean="0"/>
              <a:t>02/23/2023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F416A-AF44-4F29-9B3E-C89DC7222DA9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0642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3E7D76-05CD-1322-E025-4275FE3F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9D9D8F-3B75-75E2-A72A-D56EFAEF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60AB6C-6AAD-BB29-71F4-11FC09B2A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82DC-369B-47AD-93DD-E8CA40E7C893}" type="datetime1">
              <a:rPr lang="LID4096" smtClean="0"/>
              <a:t>02/23/2023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F67348-62C0-4A89-405C-410B9199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257EBF-0720-B40B-EAC5-A58C0242F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49D2-6E21-4958-A61D-8FF31B758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9472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33B1-3082-4080-B044-FB4BDCB2FA91}" type="datetime1">
              <a:rPr lang="LID4096" smtClean="0"/>
              <a:t>02/23/2023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F416A-AF44-4F29-9B3E-C89DC7222DA9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55007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C95D4-03F6-4E3C-AFE9-B220DDFD98FF}" type="datetime1">
              <a:rPr lang="LID4096" smtClean="0"/>
              <a:t>02/23/2023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F416A-AF44-4F29-9B3E-C89DC7222DA9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21615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BB421-FE07-4355-B922-AD2AA532BF07}" type="datetime1">
              <a:rPr lang="LID4096" smtClean="0"/>
              <a:t>02/23/2023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F416A-AF44-4F29-9B3E-C89DC7222DA9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90566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9A150-3792-DF2B-F656-31E27EBA3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3ACD85-05AD-341A-3A63-EA2C4E529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C87929-DA81-9D94-23E2-20BAC758F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0301-9D45-4443-AE36-B49918B1109D}" type="datetime1">
              <a:rPr lang="LID4096" smtClean="0"/>
              <a:t>02/23/2023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9F1410-86A0-3DE6-6AD0-B9EB3913F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A5460E-0555-4E69-0BDB-85987B2B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49D2-6E21-4958-A61D-8FF31B758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02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5143E-267C-78F9-3629-D45D3CD0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5CBD52-982A-52DA-47B5-039EE4AC8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A6FD31F-9C76-0486-182B-64843F7EE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2F52D2E-3FD9-110E-8C67-D8689418C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1AD66-E9F4-494B-82A1-BAB493E16495}" type="datetime1">
              <a:rPr lang="LID4096" smtClean="0"/>
              <a:t>02/23/2023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0C5517-A043-0FBC-F90A-74707056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C6B2AB-C4E7-6E60-A966-310A7316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49D2-6E21-4958-A61D-8FF31B758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893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8108A-7D5C-FEDF-952D-BC0E51B3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97BA52-AE00-DACC-108E-FD5C092A9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C1471E-E65C-3302-5840-7221D7A01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29DD49-43D0-F5A0-B21D-0A7C63EB2C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F9A9DA5-6390-E602-6A67-314BEF68A4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2ADD77-64E9-4088-22D4-FA5E24B80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0AA4B-C205-4A58-ABB8-26460CEB85C3}" type="datetime1">
              <a:rPr lang="LID4096" smtClean="0"/>
              <a:t>02/23/2023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8B7401-C11F-97EB-4ADB-6603E0A7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6213D4C-B5F8-4A68-9A17-888A1F26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49D2-6E21-4958-A61D-8FF31B758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442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8B5C0-87F3-56E9-EE79-565B4743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123C777-88F4-15C4-D213-14E6B47F5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373-DEBF-46CD-ADB8-9F1A34DFB18A}" type="datetime1">
              <a:rPr lang="LID4096" smtClean="0"/>
              <a:t>02/23/2023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A763D-032D-9450-9870-7039336C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0BE35A-1535-AB0B-06F2-83AF9DC9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49D2-6E21-4958-A61D-8FF31B758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555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ECE8825-DAB7-F2D5-C877-8CECAE47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02A08-8024-45E4-84C0-239275BB0957}" type="datetime1">
              <a:rPr lang="LID4096" smtClean="0"/>
              <a:t>02/23/2023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6F3898-2FB8-E387-1A8C-C7FE49EBB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DB9B4F-0D5A-F066-D0AF-22DC6A16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49D2-6E21-4958-A61D-8FF31B758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99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5117B4-980C-E692-70CF-62880EF90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6BD796-8D6F-1C89-31F1-9DE604E6B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B693DA-610B-D7E0-1B66-3348D2AEB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0C1A8EB-791F-F4A0-7CCC-AFEE458B1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9D55F-0499-44C2-A486-562B6CF87EEA}" type="datetime1">
              <a:rPr lang="LID4096" smtClean="0"/>
              <a:t>02/23/2023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9D63B8-FA6B-F7F6-E5D2-1C293C714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3D24543-DF0E-1D3C-B0E5-D89FDE95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49D2-6E21-4958-A61D-8FF31B758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2483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47DBE-1493-AAF0-94D5-D04793681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6B0436F-9EBB-FF20-ABCD-41A5FFB26E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C8C2BF-4D43-B99A-AD82-92A8A9613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A48E61-ACE3-111E-BD3B-274467424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48E08-80F2-4A84-9F0E-C757433F0B53}" type="datetime1">
              <a:rPr lang="LID4096" smtClean="0"/>
              <a:t>02/23/2023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91E418-10BF-3ECB-2B74-CD078C14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F3EADD-77D4-DDF4-450C-9B7FC2224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49D2-6E21-4958-A61D-8FF31B758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64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B5D22CB-196B-E0B2-28BB-76ED5B47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0AF953-8CA8-FC65-2D89-78546E1E5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A4428A-D206-69FB-6214-8F42B2BC2F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84412-D4E9-486B-9CAE-7BBBC21649FD}" type="datetime1">
              <a:rPr lang="LID4096" smtClean="0"/>
              <a:t>02/23/2023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83AF8B-68BB-90D7-95A2-C140FAC3C1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EBCCD9-7374-4EE0-DB94-296503271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549D2-6E21-4958-A61D-8FF31B758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879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9459C72-5189-4004-925B-9183A2599578}" type="datetime1">
              <a:rPr lang="LID4096" smtClean="0"/>
              <a:t>02/23/2023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56F416A-AF44-4F29-9B3E-C89DC7222DA9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695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lichess.org/editor/1KR2R2/1PPB2PP/P2P1NQ1/4P3/2pBp1p1/1pn4p/pbpp4/1kr1qr2" TargetMode="Externa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8948D-10D5-3496-0D6E-FE70236B0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err="1">
                <a:latin typeface="Roboto Medium" panose="02000000000000000000" pitchFamily="2" charset="0"/>
                <a:ea typeface="Roboto Medium" panose="02000000000000000000" pitchFamily="2" charset="0"/>
              </a:rPr>
              <a:t>Bildbasierte</a:t>
            </a:r>
            <a:r>
              <a:rPr lang="en-US" sz="400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4000" err="1">
                <a:latin typeface="Roboto Medium" panose="02000000000000000000" pitchFamily="2" charset="0"/>
                <a:ea typeface="Roboto Medium" panose="02000000000000000000" pitchFamily="2" charset="0"/>
              </a:rPr>
              <a:t>digitale</a:t>
            </a:r>
            <a:r>
              <a:rPr lang="en-US" sz="400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4000" err="1">
                <a:latin typeface="Roboto Medium" panose="02000000000000000000" pitchFamily="2" charset="0"/>
                <a:ea typeface="Roboto Medium" panose="02000000000000000000" pitchFamily="2" charset="0"/>
              </a:rPr>
              <a:t>Aufzeichnung</a:t>
            </a:r>
            <a:r>
              <a:rPr lang="en-US" sz="4000">
                <a:latin typeface="Roboto Medium" panose="02000000000000000000" pitchFamily="2" charset="0"/>
                <a:ea typeface="Roboto Medium" panose="02000000000000000000" pitchFamily="2" charset="0"/>
              </a:rPr>
              <a:t> realer </a:t>
            </a:r>
            <a:r>
              <a:rPr lang="en-US" sz="4000" err="1">
                <a:latin typeface="Roboto Medium" panose="02000000000000000000" pitchFamily="2" charset="0"/>
                <a:ea typeface="Roboto Medium" panose="02000000000000000000" pitchFamily="2" charset="0"/>
              </a:rPr>
              <a:t>Schachspiele</a:t>
            </a:r>
            <a:endParaRPr lang="en-DE" sz="40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20459-F3E7-DE91-C1DC-7F5B803EBF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b="0" i="0">
                <a:solidFill>
                  <a:srgbClr val="FFFFFF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Aileen Jurkosek und Julian </a:t>
            </a:r>
            <a:r>
              <a:rPr lang="en-US" sz="2000" b="0" i="0" err="1">
                <a:solidFill>
                  <a:srgbClr val="FFFFFF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Hardtung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3558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Piece Classification -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Theorie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D7FE-F1C4-CC3D-84C9-50D576AEA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58108"/>
            <a:ext cx="6201110" cy="4349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74320" lvl="1" indent="0">
              <a:buNone/>
            </a:pP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Erkennung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der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verschiedenen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Figuren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lvl="1"/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Bauer,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Läufer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, Springer,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Turm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, Dame, König 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Je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weiß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oder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schwarz</a:t>
            </a:r>
          </a:p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Bildausschnitt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wird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als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Eingabe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gegeben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Ausgabe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liefert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Schachfigur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auf dem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entsprechenden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Feld</a:t>
            </a:r>
          </a:p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Erweiterung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der Bounding Boxes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zur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Vermeidung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abgeschnittener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Figuren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0F0EB2-FAE8-D797-0B30-C1F1DF098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" t="1566" r="762"/>
          <a:stretch/>
        </p:blipFill>
        <p:spPr>
          <a:xfrm>
            <a:off x="8072582" y="1764145"/>
            <a:ext cx="3645659" cy="2368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85E65D2-F8DF-01F6-0FE2-EBCAFE2CF0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5"/>
          <a:stretch/>
        </p:blipFill>
        <p:spPr>
          <a:xfrm>
            <a:off x="8072582" y="4202544"/>
            <a:ext cx="3645659" cy="232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57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8948D-10D5-3496-0D6E-FE70236B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Umsetzung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4" name="Straight Connector 4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D9EAFA0-5FB0-ECB2-4EC2-A55D70E7C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7" r="16917"/>
          <a:stretch/>
        </p:blipFill>
        <p:spPr>
          <a:xfrm>
            <a:off x="6626224" y="577312"/>
            <a:ext cx="5077769" cy="57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58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Board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Localization</a:t>
            </a:r>
            <a:endParaRPr lang="en-DE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D319342-6763-0389-F83A-201B7D79F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704"/>
          <a:stretch/>
        </p:blipFill>
        <p:spPr>
          <a:xfrm>
            <a:off x="1261872" y="1981633"/>
            <a:ext cx="6860270" cy="3171825"/>
          </a:xfrm>
          <a:prstGeom prst="rect">
            <a:avLst/>
          </a:prstGeom>
        </p:spPr>
      </p:pic>
      <p:grpSp>
        <p:nvGrpSpPr>
          <p:cNvPr id="10" name="Group 15">
            <a:extLst>
              <a:ext uri="{FF2B5EF4-FFF2-40B4-BE49-F238E27FC236}">
                <a16:creationId xmlns:a16="http://schemas.microsoft.com/office/drawing/2014/main" id="{7644AF98-FB6C-A488-EC1F-0C69153D7503}"/>
              </a:ext>
            </a:extLst>
          </p:cNvPr>
          <p:cNvGrpSpPr/>
          <p:nvPr/>
        </p:nvGrpSpPr>
        <p:grpSpPr>
          <a:xfrm>
            <a:off x="1261872" y="1981634"/>
            <a:ext cx="6855762" cy="3171824"/>
            <a:chOff x="1628249" y="1691323"/>
            <a:chExt cx="7937000" cy="3067476"/>
          </a:xfrm>
        </p:grpSpPr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00D9A061-2AA4-8022-A920-38E2476130C0}"/>
                </a:ext>
              </a:extLst>
            </p:cNvPr>
            <p:cNvSpPr/>
            <p:nvPr/>
          </p:nvSpPr>
          <p:spPr>
            <a:xfrm>
              <a:off x="1628249" y="2915449"/>
              <a:ext cx="7936281" cy="1843350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7DDB0CD9-E46E-AEFA-2942-0933B141229C}"/>
                </a:ext>
              </a:extLst>
            </p:cNvPr>
            <p:cNvSpPr/>
            <p:nvPr/>
          </p:nvSpPr>
          <p:spPr>
            <a:xfrm>
              <a:off x="1628250" y="1691323"/>
              <a:ext cx="7936999" cy="596013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5F91E46-6A8B-2EAE-96FE-8903DF0892F6}"/>
              </a:ext>
            </a:extLst>
          </p:cNvPr>
          <p:cNvSpPr txBox="1">
            <a:spLocks/>
          </p:cNvSpPr>
          <p:nvPr/>
        </p:nvSpPr>
        <p:spPr>
          <a:xfrm>
            <a:off x="1257365" y="5467923"/>
            <a:ext cx="8991600" cy="10243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Konvertierung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in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Grauwertbild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Finden der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Ecken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und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Linien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im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Bild</a:t>
            </a: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F9C96F75-0831-0CF1-A1E7-F69CAC77E1B6}"/>
              </a:ext>
            </a:extLst>
          </p:cNvPr>
          <p:cNvSpPr/>
          <p:nvPr/>
        </p:nvSpPr>
        <p:spPr>
          <a:xfrm>
            <a:off x="5315016" y="2597921"/>
            <a:ext cx="2801997" cy="649479"/>
          </a:xfrm>
          <a:prstGeom prst="rect">
            <a:avLst/>
          </a:prstGeom>
          <a:solidFill>
            <a:srgbClr val="6F6F74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A30B5418-9173-2D14-0409-43CD7428222C}"/>
              </a:ext>
            </a:extLst>
          </p:cNvPr>
          <p:cNvSpPr/>
          <p:nvPr/>
        </p:nvSpPr>
        <p:spPr>
          <a:xfrm>
            <a:off x="1263585" y="2597921"/>
            <a:ext cx="311662" cy="649479"/>
          </a:xfrm>
          <a:prstGeom prst="rect">
            <a:avLst/>
          </a:prstGeom>
          <a:solidFill>
            <a:srgbClr val="6F6F74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E46673-11BD-2CCB-F7AD-05872D590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013" y="1133463"/>
            <a:ext cx="3557882" cy="23669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3075828-B8F7-A7F3-0693-1D1122A17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7013" y="3501003"/>
            <a:ext cx="3557882" cy="236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99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Board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Localization</a:t>
            </a:r>
            <a:endParaRPr lang="en-DE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807541-257A-973F-EA0F-6CE7E0AC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722"/>
          <a:stretch/>
        </p:blipFill>
        <p:spPr>
          <a:xfrm>
            <a:off x="1261872" y="2276908"/>
            <a:ext cx="5269557" cy="24982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2B7DCF-0CCD-A4BB-059A-75324C2657C0}"/>
              </a:ext>
            </a:extLst>
          </p:cNvPr>
          <p:cNvSpPr txBox="1">
            <a:spLocks/>
          </p:cNvSpPr>
          <p:nvPr/>
        </p:nvSpPr>
        <p:spPr>
          <a:xfrm>
            <a:off x="1257365" y="5467923"/>
            <a:ext cx="8991600" cy="10243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Ecken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finden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mit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Canny-Edge-Detector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EA92ACC-8BBA-A97A-7285-1D2F955CD745}"/>
              </a:ext>
            </a:extLst>
          </p:cNvPr>
          <p:cNvSpPr/>
          <p:nvPr/>
        </p:nvSpPr>
        <p:spPr>
          <a:xfrm>
            <a:off x="1271958" y="2280636"/>
            <a:ext cx="5259471" cy="915492"/>
          </a:xfrm>
          <a:prstGeom prst="rect">
            <a:avLst/>
          </a:prstGeom>
          <a:solidFill>
            <a:srgbClr val="6F6F74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B1D2CC79-EBED-0EA4-8891-F2CD064FDBD8}"/>
              </a:ext>
            </a:extLst>
          </p:cNvPr>
          <p:cNvSpPr/>
          <p:nvPr/>
        </p:nvSpPr>
        <p:spPr>
          <a:xfrm>
            <a:off x="1271958" y="4170348"/>
            <a:ext cx="5259471" cy="604852"/>
          </a:xfrm>
          <a:prstGeom prst="rect">
            <a:avLst/>
          </a:prstGeom>
          <a:solidFill>
            <a:srgbClr val="6F6F74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EB91B45E-6B7F-BC0C-03F4-F1FEFA6B373E}"/>
              </a:ext>
            </a:extLst>
          </p:cNvPr>
          <p:cNvSpPr/>
          <p:nvPr/>
        </p:nvSpPr>
        <p:spPr>
          <a:xfrm>
            <a:off x="1271654" y="3196128"/>
            <a:ext cx="484410" cy="974220"/>
          </a:xfrm>
          <a:prstGeom prst="rect">
            <a:avLst/>
          </a:prstGeom>
          <a:solidFill>
            <a:srgbClr val="6F6F74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9E59898B-24E9-DBFA-94DE-A274C138A22B}"/>
              </a:ext>
            </a:extLst>
          </p:cNvPr>
          <p:cNvSpPr/>
          <p:nvPr/>
        </p:nvSpPr>
        <p:spPr>
          <a:xfrm>
            <a:off x="6469855" y="3196128"/>
            <a:ext cx="61573" cy="974220"/>
          </a:xfrm>
          <a:prstGeom prst="rect">
            <a:avLst/>
          </a:prstGeom>
          <a:solidFill>
            <a:srgbClr val="6F6F74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4D015D-2068-E8F5-DAD7-A62DD3CDB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"/>
          <a:stretch/>
        </p:blipFill>
        <p:spPr bwMode="auto">
          <a:xfrm>
            <a:off x="6541211" y="1849495"/>
            <a:ext cx="5222660" cy="342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768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Board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Localization</a:t>
            </a:r>
            <a:endParaRPr lang="en-DE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C422E8-1277-CB70-2F9C-5D7B413F3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754"/>
          <a:stretch/>
        </p:blipFill>
        <p:spPr>
          <a:xfrm>
            <a:off x="736775" y="2249198"/>
            <a:ext cx="6482536" cy="288622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6C8FBF-A6AC-8990-F7E5-96DB3519B9AF}"/>
              </a:ext>
            </a:extLst>
          </p:cNvPr>
          <p:cNvSpPr txBox="1">
            <a:spLocks/>
          </p:cNvSpPr>
          <p:nvPr/>
        </p:nvSpPr>
        <p:spPr>
          <a:xfrm>
            <a:off x="1257365" y="5467923"/>
            <a:ext cx="8991600" cy="10243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Linien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finden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mit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Hough-Transformation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4BE294BB-3DD5-ED9A-74B0-6ED758B49F2A}"/>
              </a:ext>
            </a:extLst>
          </p:cNvPr>
          <p:cNvSpPr/>
          <p:nvPr/>
        </p:nvSpPr>
        <p:spPr>
          <a:xfrm>
            <a:off x="746860" y="3142370"/>
            <a:ext cx="6472451" cy="1993048"/>
          </a:xfrm>
          <a:prstGeom prst="rect">
            <a:avLst/>
          </a:prstGeom>
          <a:solidFill>
            <a:srgbClr val="6F6F74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860EB465-E1C2-9E55-0C4D-24614B8D4459}"/>
              </a:ext>
            </a:extLst>
          </p:cNvPr>
          <p:cNvSpPr/>
          <p:nvPr/>
        </p:nvSpPr>
        <p:spPr>
          <a:xfrm>
            <a:off x="746556" y="2249198"/>
            <a:ext cx="80898" cy="893172"/>
          </a:xfrm>
          <a:prstGeom prst="rect">
            <a:avLst/>
          </a:prstGeom>
          <a:solidFill>
            <a:srgbClr val="6F6F74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6651849-D286-9D75-0734-82FF45524BF8}"/>
              </a:ext>
            </a:extLst>
          </p:cNvPr>
          <p:cNvSpPr/>
          <p:nvPr/>
        </p:nvSpPr>
        <p:spPr>
          <a:xfrm>
            <a:off x="7173483" y="2249198"/>
            <a:ext cx="45828" cy="895743"/>
          </a:xfrm>
          <a:prstGeom prst="rect">
            <a:avLst/>
          </a:prstGeom>
          <a:solidFill>
            <a:srgbClr val="6F6F74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AAA16A-C8AA-EDE0-AC28-6DB8F897C97F}"/>
              </a:ext>
            </a:extLst>
          </p:cNvPr>
          <p:cNvSpPr/>
          <p:nvPr/>
        </p:nvSpPr>
        <p:spPr>
          <a:xfrm>
            <a:off x="837235" y="2249198"/>
            <a:ext cx="6336248" cy="62202"/>
          </a:xfrm>
          <a:prstGeom prst="rect">
            <a:avLst/>
          </a:prstGeom>
          <a:solidFill>
            <a:srgbClr val="6F6F74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0986B3-0910-6A4E-FBB1-000F0D3CF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8" t="17152" r="11109" b="15693"/>
          <a:stretch/>
        </p:blipFill>
        <p:spPr bwMode="auto">
          <a:xfrm>
            <a:off x="7196397" y="2043256"/>
            <a:ext cx="4883932" cy="329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287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601992C9-A54F-478C-62DE-21B4E8A4B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68" y="1995924"/>
            <a:ext cx="9496657" cy="32376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Board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Localization</a:t>
            </a:r>
            <a:endParaRPr lang="en-DE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9EC7A9-2673-3EA2-6837-240A1083A3A3}"/>
              </a:ext>
            </a:extLst>
          </p:cNvPr>
          <p:cNvSpPr txBox="1">
            <a:spLocks/>
          </p:cNvSpPr>
          <p:nvPr/>
        </p:nvSpPr>
        <p:spPr>
          <a:xfrm>
            <a:off x="1257365" y="5467923"/>
            <a:ext cx="8991600" cy="10243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30747E-5DBE-4B2D-48C0-9A429950EB91}"/>
              </a:ext>
            </a:extLst>
          </p:cNvPr>
          <p:cNvSpPr txBox="1">
            <a:spLocks/>
          </p:cNvSpPr>
          <p:nvPr/>
        </p:nvSpPr>
        <p:spPr>
          <a:xfrm>
            <a:off x="1409765" y="5349734"/>
            <a:ext cx="8991600" cy="15082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Clustern</a:t>
            </a:r>
            <a:r>
              <a:rPr lang="en-US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der </a:t>
            </a:r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horizontalen</a:t>
            </a:r>
            <a:r>
              <a:rPr lang="en-US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und </a:t>
            </a:r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vertikalen</a:t>
            </a:r>
            <a:r>
              <a:rPr lang="en-US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Linien</a:t>
            </a:r>
            <a:endParaRPr lang="en-US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Berechnung</a:t>
            </a:r>
            <a:r>
              <a:rPr lang="en-US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der </a:t>
            </a:r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Schnittpunkte</a:t>
            </a:r>
            <a:r>
              <a:rPr lang="en-US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Berechnung</a:t>
            </a:r>
            <a:r>
              <a:rPr lang="en-US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der </a:t>
            </a:r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Homografie</a:t>
            </a:r>
            <a:r>
              <a:rPr lang="en-US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-Matrix </a:t>
            </a:r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über</a:t>
            </a:r>
            <a:r>
              <a:rPr lang="en-US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RANSAC-</a:t>
            </a:r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Algorithmus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28792B33-8FAC-572D-DAF7-7110FABB1FAD}"/>
              </a:ext>
            </a:extLst>
          </p:cNvPr>
          <p:cNvSpPr/>
          <p:nvPr/>
        </p:nvSpPr>
        <p:spPr>
          <a:xfrm>
            <a:off x="293141" y="1995924"/>
            <a:ext cx="259120" cy="1199482"/>
          </a:xfrm>
          <a:prstGeom prst="rect">
            <a:avLst/>
          </a:prstGeom>
          <a:solidFill>
            <a:srgbClr val="6F6F74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0AE6B4E7-47B1-6560-C70A-1D68200E868B}"/>
              </a:ext>
            </a:extLst>
          </p:cNvPr>
          <p:cNvSpPr/>
          <p:nvPr/>
        </p:nvSpPr>
        <p:spPr>
          <a:xfrm>
            <a:off x="293143" y="3195406"/>
            <a:ext cx="9542482" cy="2038173"/>
          </a:xfrm>
          <a:prstGeom prst="rect">
            <a:avLst/>
          </a:prstGeom>
          <a:solidFill>
            <a:srgbClr val="6F6F74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09A2FF5-971B-4346-C299-785E7B381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2" t="18505" r="10841" b="15297"/>
          <a:stretch/>
        </p:blipFill>
        <p:spPr bwMode="auto">
          <a:xfrm>
            <a:off x="7893058" y="938011"/>
            <a:ext cx="3885134" cy="255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90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601992C9-A54F-478C-62DE-21B4E8A4B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68" y="1995924"/>
            <a:ext cx="9496657" cy="32376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Board Localization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9EC7A9-2673-3EA2-6837-240A1083A3A3}"/>
              </a:ext>
            </a:extLst>
          </p:cNvPr>
          <p:cNvSpPr txBox="1">
            <a:spLocks/>
          </p:cNvSpPr>
          <p:nvPr/>
        </p:nvSpPr>
        <p:spPr>
          <a:xfrm>
            <a:off x="1257365" y="5467923"/>
            <a:ext cx="8991600" cy="10243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30747E-5DBE-4B2D-48C0-9A429950EB91}"/>
              </a:ext>
            </a:extLst>
          </p:cNvPr>
          <p:cNvSpPr txBox="1">
            <a:spLocks/>
          </p:cNvSpPr>
          <p:nvPr/>
        </p:nvSpPr>
        <p:spPr>
          <a:xfrm>
            <a:off x="1409765" y="5349734"/>
            <a:ext cx="8991600" cy="15082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Berechnung</a:t>
            </a:r>
            <a:r>
              <a:rPr lang="en-US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der </a:t>
            </a:r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Homografie</a:t>
            </a:r>
            <a:r>
              <a:rPr lang="en-US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-Matrix </a:t>
            </a:r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über</a:t>
            </a:r>
            <a:r>
              <a:rPr lang="en-US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RANSAC-</a:t>
            </a:r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Algorithmus</a:t>
            </a:r>
            <a:endParaRPr lang="en-US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Wiederholung</a:t>
            </a:r>
            <a:r>
              <a:rPr lang="en-US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, bis </a:t>
            </a:r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festgelegter</a:t>
            </a:r>
            <a:r>
              <a:rPr lang="en-US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Schwellenwert</a:t>
            </a:r>
            <a:r>
              <a:rPr lang="en-US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erreicht</a:t>
            </a:r>
            <a:r>
              <a:rPr lang="en-US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ist</a:t>
            </a:r>
            <a:endParaRPr lang="en-US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28792B33-8FAC-572D-DAF7-7110FABB1FAD}"/>
              </a:ext>
            </a:extLst>
          </p:cNvPr>
          <p:cNvSpPr/>
          <p:nvPr/>
        </p:nvSpPr>
        <p:spPr>
          <a:xfrm>
            <a:off x="338968" y="3195407"/>
            <a:ext cx="259120" cy="2038172"/>
          </a:xfrm>
          <a:prstGeom prst="rect">
            <a:avLst/>
          </a:prstGeom>
          <a:solidFill>
            <a:srgbClr val="6F6F74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0AE6B4E7-47B1-6560-C70A-1D68200E868B}"/>
              </a:ext>
            </a:extLst>
          </p:cNvPr>
          <p:cNvSpPr/>
          <p:nvPr/>
        </p:nvSpPr>
        <p:spPr>
          <a:xfrm>
            <a:off x="338968" y="1995925"/>
            <a:ext cx="9542482" cy="1199482"/>
          </a:xfrm>
          <a:prstGeom prst="rect">
            <a:avLst/>
          </a:prstGeom>
          <a:solidFill>
            <a:srgbClr val="6F6F74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78D71121-E2EB-B89F-9F94-8B41FE1664AC}"/>
              </a:ext>
            </a:extLst>
          </p:cNvPr>
          <p:cNvSpPr/>
          <p:nvPr/>
        </p:nvSpPr>
        <p:spPr>
          <a:xfrm>
            <a:off x="9576505" y="2824919"/>
            <a:ext cx="259120" cy="2408659"/>
          </a:xfrm>
          <a:prstGeom prst="rect">
            <a:avLst/>
          </a:prstGeom>
          <a:solidFill>
            <a:srgbClr val="6F6F74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09A2FF5-971B-4346-C299-785E7B381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2" t="18505" r="10841" b="15297"/>
          <a:stretch/>
        </p:blipFill>
        <p:spPr bwMode="auto">
          <a:xfrm>
            <a:off x="7893058" y="938011"/>
            <a:ext cx="3885134" cy="255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268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Board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Localization</a:t>
            </a:r>
            <a:endParaRPr lang="en-DE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77778D-42E8-C14C-9B5E-978B15D1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995487"/>
            <a:ext cx="10067925" cy="28670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3371012-D06D-5B77-B878-F8127DF3C0B1}"/>
              </a:ext>
            </a:extLst>
          </p:cNvPr>
          <p:cNvSpPr txBox="1">
            <a:spLocks/>
          </p:cNvSpPr>
          <p:nvPr/>
        </p:nvSpPr>
        <p:spPr>
          <a:xfrm>
            <a:off x="1257365" y="5467923"/>
            <a:ext cx="8991600" cy="10243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Berechnung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der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Homografie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endParaRPr lang="en-US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Perspektive</a:t>
            </a:r>
            <a:r>
              <a:rPr lang="en-US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des </a:t>
            </a:r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Bildes</a:t>
            </a:r>
            <a:r>
              <a:rPr lang="en-US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/der </a:t>
            </a:r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Koordinaten</a:t>
            </a:r>
            <a:r>
              <a:rPr lang="en-US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korrigieren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9FCEBD11-1F6D-B9B8-023B-74A1E6D5DDA2}"/>
              </a:ext>
            </a:extLst>
          </p:cNvPr>
          <p:cNvSpPr/>
          <p:nvPr/>
        </p:nvSpPr>
        <p:spPr>
          <a:xfrm>
            <a:off x="1257364" y="3340314"/>
            <a:ext cx="10067925" cy="1522197"/>
          </a:xfrm>
          <a:prstGeom prst="rect">
            <a:avLst/>
          </a:prstGeom>
          <a:solidFill>
            <a:srgbClr val="6F6F74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D005857F-022C-9537-E7A3-1EA0826B1DE0}"/>
              </a:ext>
            </a:extLst>
          </p:cNvPr>
          <p:cNvSpPr/>
          <p:nvPr/>
        </p:nvSpPr>
        <p:spPr>
          <a:xfrm>
            <a:off x="1257363" y="1995486"/>
            <a:ext cx="10067925" cy="739416"/>
          </a:xfrm>
          <a:prstGeom prst="rect">
            <a:avLst/>
          </a:prstGeom>
          <a:solidFill>
            <a:srgbClr val="6F6F74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91215BE3-0265-19A1-012B-9718B5061733}"/>
              </a:ext>
            </a:extLst>
          </p:cNvPr>
          <p:cNvSpPr/>
          <p:nvPr/>
        </p:nvSpPr>
        <p:spPr>
          <a:xfrm>
            <a:off x="6396468" y="2733094"/>
            <a:ext cx="4928820" cy="607220"/>
          </a:xfrm>
          <a:prstGeom prst="rect">
            <a:avLst/>
          </a:prstGeom>
          <a:solidFill>
            <a:srgbClr val="6F6F74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E1B41064-3A30-0B96-07C1-341C1B32B68B}"/>
              </a:ext>
            </a:extLst>
          </p:cNvPr>
          <p:cNvSpPr/>
          <p:nvPr/>
        </p:nvSpPr>
        <p:spPr>
          <a:xfrm>
            <a:off x="1257110" y="2733094"/>
            <a:ext cx="57341" cy="607219"/>
          </a:xfrm>
          <a:prstGeom prst="rect">
            <a:avLst/>
          </a:prstGeom>
          <a:solidFill>
            <a:srgbClr val="6F6F74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39F357B-6499-3B3A-77C0-B4B73DE82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t="17118" r="11758" b="16818"/>
          <a:stretch/>
        </p:blipFill>
        <p:spPr bwMode="auto">
          <a:xfrm>
            <a:off x="7006250" y="2923199"/>
            <a:ext cx="4567662" cy="302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686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Board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Localization</a:t>
            </a:r>
            <a:endParaRPr lang="en-DE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AF05E4-E3D4-08A1-16C4-6DC3376A3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924050"/>
            <a:ext cx="8829675" cy="30099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5B4398-2B86-2ECA-2DA4-E41F605604ED}"/>
              </a:ext>
            </a:extLst>
          </p:cNvPr>
          <p:cNvSpPr txBox="1">
            <a:spLocks/>
          </p:cNvSpPr>
          <p:nvPr/>
        </p:nvSpPr>
        <p:spPr>
          <a:xfrm>
            <a:off x="1257365" y="5467923"/>
            <a:ext cx="8991600" cy="10243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Vertikale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und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horizontale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Grenzen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finden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4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Eckpunkte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des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Schachbretts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ausgeben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EE32D48-C7F2-68D1-87C6-AF3FB5BE5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0" t="17084" r="11786" b="15408"/>
          <a:stretch/>
        </p:blipFill>
        <p:spPr bwMode="auto">
          <a:xfrm>
            <a:off x="7540156" y="1924050"/>
            <a:ext cx="4440351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829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Occupancy Classification</a:t>
            </a:r>
            <a:endParaRPr lang="en-DE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3F107774-8F53-FB74-9B88-07F5798BE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10" y="2045883"/>
            <a:ext cx="7944959" cy="3067478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6C0AB8B-17A2-1059-E991-F06F538BDBFB}"/>
              </a:ext>
            </a:extLst>
          </p:cNvPr>
          <p:cNvGrpSpPr/>
          <p:nvPr/>
        </p:nvGrpSpPr>
        <p:grpSpPr>
          <a:xfrm>
            <a:off x="431690" y="2045884"/>
            <a:ext cx="7940979" cy="3067477"/>
            <a:chOff x="1628250" y="1691322"/>
            <a:chExt cx="7940979" cy="3067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8B2C5A-086A-7107-8714-C2663217F7FD}"/>
                </a:ext>
              </a:extLst>
            </p:cNvPr>
            <p:cNvSpPr/>
            <p:nvPr/>
          </p:nvSpPr>
          <p:spPr>
            <a:xfrm>
              <a:off x="1628250" y="2710240"/>
              <a:ext cx="7940979" cy="2048559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AFC900-EDA4-B2D6-F14A-55D5DD49BFA6}"/>
                </a:ext>
              </a:extLst>
            </p:cNvPr>
            <p:cNvSpPr/>
            <p:nvPr/>
          </p:nvSpPr>
          <p:spPr>
            <a:xfrm>
              <a:off x="1628250" y="1691322"/>
              <a:ext cx="7936999" cy="763884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B4890D-89BC-873D-4BCF-A381A2F7E25C}"/>
                </a:ext>
              </a:extLst>
            </p:cNvPr>
            <p:cNvSpPr/>
            <p:nvPr/>
          </p:nvSpPr>
          <p:spPr>
            <a:xfrm>
              <a:off x="1628250" y="2455206"/>
              <a:ext cx="393383" cy="255033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79314B-FAFD-82D1-0C7B-E82981322DC9}"/>
                </a:ext>
              </a:extLst>
            </p:cNvPr>
            <p:cNvSpPr/>
            <p:nvPr/>
          </p:nvSpPr>
          <p:spPr>
            <a:xfrm>
              <a:off x="5467740" y="2455205"/>
              <a:ext cx="4097509" cy="255033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88B769-721A-026D-DBCA-8185D5D83345}"/>
              </a:ext>
            </a:extLst>
          </p:cNvPr>
          <p:cNvSpPr txBox="1">
            <a:spLocks/>
          </p:cNvSpPr>
          <p:nvPr/>
        </p:nvSpPr>
        <p:spPr>
          <a:xfrm>
            <a:off x="713528" y="5467923"/>
            <a:ext cx="7115304" cy="10243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Verzerren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des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Bildes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basierend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auf den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gefundenen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Eckpunkten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des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Schachbrettes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8" name="Picture 7" descr="A picture containing floor, indoor, checker, wood&#10;&#10;Description automatically generated">
            <a:extLst>
              <a:ext uri="{FF2B5EF4-FFF2-40B4-BE49-F238E27FC236}">
                <a16:creationId xmlns:a16="http://schemas.microsoft.com/office/drawing/2014/main" id="{84985687-2564-CE92-EEBE-BB6408DF9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355" y="2045883"/>
            <a:ext cx="3439108" cy="2292739"/>
          </a:xfrm>
          <a:prstGeom prst="rect">
            <a:avLst/>
          </a:prstGeom>
        </p:spPr>
      </p:pic>
      <p:pic>
        <p:nvPicPr>
          <p:cNvPr id="6" name="Picture 5" descr="A picture containing floor, chessman, arranged&#10;&#10;Description automatically generated">
            <a:extLst>
              <a:ext uri="{FF2B5EF4-FFF2-40B4-BE49-F238E27FC236}">
                <a16:creationId xmlns:a16="http://schemas.microsoft.com/office/drawing/2014/main" id="{92D6401D-4CEB-54D2-9F25-8A40621B8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42" y="2152907"/>
            <a:ext cx="2750495" cy="275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9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Inhalt</a:t>
            </a:r>
            <a:endParaRPr lang="en-DE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27D528-E176-0958-D96B-776D408693C3}"/>
              </a:ext>
            </a:extLst>
          </p:cNvPr>
          <p:cNvSpPr/>
          <p:nvPr/>
        </p:nvSpPr>
        <p:spPr>
          <a:xfrm>
            <a:off x="1357073" y="2120184"/>
            <a:ext cx="1676876" cy="967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Grundlagen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8A0D26-FBCA-3F09-A7C9-81ABA03DA267}"/>
              </a:ext>
            </a:extLst>
          </p:cNvPr>
          <p:cNvSpPr/>
          <p:nvPr/>
        </p:nvSpPr>
        <p:spPr>
          <a:xfrm>
            <a:off x="4111553" y="3474958"/>
            <a:ext cx="1676876" cy="96718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Board Localization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1D7BD1-E169-F05A-9F65-42456BE2B7CD}"/>
              </a:ext>
            </a:extLst>
          </p:cNvPr>
          <p:cNvSpPr/>
          <p:nvPr/>
        </p:nvSpPr>
        <p:spPr>
          <a:xfrm>
            <a:off x="1357073" y="3469833"/>
            <a:ext cx="1676876" cy="967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Umsetzung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493CD48-8F6B-6ED3-30A7-284AC405A664}"/>
              </a:ext>
            </a:extLst>
          </p:cNvPr>
          <p:cNvSpPr/>
          <p:nvPr/>
        </p:nvSpPr>
        <p:spPr>
          <a:xfrm>
            <a:off x="6223693" y="3469833"/>
            <a:ext cx="1676876" cy="96718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Occupancy Classification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FA844C8B-0F39-E1C2-9CAA-C2F94BACEB94}"/>
              </a:ext>
            </a:extLst>
          </p:cNvPr>
          <p:cNvSpPr/>
          <p:nvPr/>
        </p:nvSpPr>
        <p:spPr>
          <a:xfrm>
            <a:off x="1357073" y="4819482"/>
            <a:ext cx="1676876" cy="967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Ergebnisse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47A0800-659C-65B4-4872-78F1CD261AE3}"/>
              </a:ext>
            </a:extLst>
          </p:cNvPr>
          <p:cNvSpPr/>
          <p:nvPr/>
        </p:nvSpPr>
        <p:spPr>
          <a:xfrm>
            <a:off x="8335833" y="3469833"/>
            <a:ext cx="1676876" cy="96718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Piece Classification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B3DB539E-4DC1-4E05-F03C-E791C0D1483E}"/>
              </a:ext>
            </a:extLst>
          </p:cNvPr>
          <p:cNvSpPr/>
          <p:nvPr/>
        </p:nvSpPr>
        <p:spPr>
          <a:xfrm>
            <a:off x="3349951" y="2443873"/>
            <a:ext cx="575671" cy="31980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CEB02A2E-B8B1-2463-4C92-EB095BEF6418}"/>
              </a:ext>
            </a:extLst>
          </p:cNvPr>
          <p:cNvSpPr/>
          <p:nvPr/>
        </p:nvSpPr>
        <p:spPr>
          <a:xfrm>
            <a:off x="3349951" y="3774512"/>
            <a:ext cx="575671" cy="31980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72D4E1F0-CF14-C468-E776-6C4BF6EC54C3}"/>
              </a:ext>
            </a:extLst>
          </p:cNvPr>
          <p:cNvSpPr/>
          <p:nvPr/>
        </p:nvSpPr>
        <p:spPr>
          <a:xfrm>
            <a:off x="4111553" y="2125309"/>
            <a:ext cx="1676876" cy="96718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Notationen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1969DDD0-4ECD-C158-91B6-D9B79CF08679}"/>
              </a:ext>
            </a:extLst>
          </p:cNvPr>
          <p:cNvSpPr/>
          <p:nvPr/>
        </p:nvSpPr>
        <p:spPr>
          <a:xfrm>
            <a:off x="6223693" y="2120184"/>
            <a:ext cx="1676876" cy="96718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Hintergrund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EF275494-74D0-0514-0335-F408DA6DCFFF}"/>
              </a:ext>
            </a:extLst>
          </p:cNvPr>
          <p:cNvSpPr/>
          <p:nvPr/>
        </p:nvSpPr>
        <p:spPr>
          <a:xfrm>
            <a:off x="8335833" y="2120184"/>
            <a:ext cx="1676876" cy="96718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Methodik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954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Occupancy Classification</a:t>
            </a:r>
            <a:endParaRPr lang="en-DE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3F107774-8F53-FB74-9B88-07F5798BE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0" y="2045884"/>
            <a:ext cx="7944959" cy="3067478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6C0AB8B-17A2-1059-E991-F06F538BDBFB}"/>
              </a:ext>
            </a:extLst>
          </p:cNvPr>
          <p:cNvGrpSpPr/>
          <p:nvPr/>
        </p:nvGrpSpPr>
        <p:grpSpPr>
          <a:xfrm>
            <a:off x="435670" y="2045884"/>
            <a:ext cx="7940979" cy="3067478"/>
            <a:chOff x="1628250" y="1691321"/>
            <a:chExt cx="7940979" cy="30674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8B2C5A-086A-7107-8714-C2663217F7FD}"/>
                </a:ext>
              </a:extLst>
            </p:cNvPr>
            <p:cNvSpPr/>
            <p:nvPr/>
          </p:nvSpPr>
          <p:spPr>
            <a:xfrm>
              <a:off x="1628250" y="3778357"/>
              <a:ext cx="7940979" cy="980442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AFC900-EDA4-B2D6-F14A-55D5DD49BFA6}"/>
                </a:ext>
              </a:extLst>
            </p:cNvPr>
            <p:cNvSpPr/>
            <p:nvPr/>
          </p:nvSpPr>
          <p:spPr>
            <a:xfrm>
              <a:off x="1628250" y="1691321"/>
              <a:ext cx="7936999" cy="980442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B4890D-89BC-873D-4BCF-A381A2F7E25C}"/>
                </a:ext>
              </a:extLst>
            </p:cNvPr>
            <p:cNvSpPr/>
            <p:nvPr/>
          </p:nvSpPr>
          <p:spPr>
            <a:xfrm>
              <a:off x="1628250" y="2671763"/>
              <a:ext cx="393383" cy="1106593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79314B-FAFD-82D1-0C7B-E82981322DC9}"/>
                </a:ext>
              </a:extLst>
            </p:cNvPr>
            <p:cNvSpPr/>
            <p:nvPr/>
          </p:nvSpPr>
          <p:spPr>
            <a:xfrm>
              <a:off x="8352046" y="2671763"/>
              <a:ext cx="1213203" cy="1106593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AFD360-3A4D-223E-29C4-E071960ACCBF}"/>
              </a:ext>
            </a:extLst>
          </p:cNvPr>
          <p:cNvSpPr txBox="1">
            <a:spLocks/>
          </p:cNvSpPr>
          <p:nvPr/>
        </p:nvSpPr>
        <p:spPr>
          <a:xfrm>
            <a:off x="720235" y="5467923"/>
            <a:ext cx="7115304" cy="10243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Ausschneiden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der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einzelnen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Felder des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entzerrten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Schachbrettes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lvl="1"/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Mit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zusätzlichem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Rand</a:t>
            </a:r>
          </a:p>
        </p:txBody>
      </p:sp>
      <p:pic>
        <p:nvPicPr>
          <p:cNvPr id="8" name="Picture 7" descr="A picture containing floor, chessman, arranged&#10;&#10;Description automatically generated">
            <a:extLst>
              <a:ext uri="{FF2B5EF4-FFF2-40B4-BE49-F238E27FC236}">
                <a16:creationId xmlns:a16="http://schemas.microsoft.com/office/drawing/2014/main" id="{7C41A9ED-3A9C-8C47-6A33-36D55EFE6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42" y="2152907"/>
            <a:ext cx="2750495" cy="2750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28F246-8D71-0452-F7F9-7CCCE5F91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13" y="1956232"/>
            <a:ext cx="3329233" cy="332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Occupancy Classification</a:t>
            </a:r>
            <a:endParaRPr lang="en-DE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3F107774-8F53-FB74-9B88-07F5798BE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0" y="2045884"/>
            <a:ext cx="7944959" cy="3067478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6C0AB8B-17A2-1059-E991-F06F538BDBFB}"/>
              </a:ext>
            </a:extLst>
          </p:cNvPr>
          <p:cNvGrpSpPr/>
          <p:nvPr/>
        </p:nvGrpSpPr>
        <p:grpSpPr>
          <a:xfrm>
            <a:off x="435670" y="2045883"/>
            <a:ext cx="7944959" cy="3067479"/>
            <a:chOff x="1624270" y="1691320"/>
            <a:chExt cx="7944959" cy="306747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8B2C5A-086A-7107-8714-C2663217F7FD}"/>
                </a:ext>
              </a:extLst>
            </p:cNvPr>
            <p:cNvSpPr/>
            <p:nvPr/>
          </p:nvSpPr>
          <p:spPr>
            <a:xfrm>
              <a:off x="1628250" y="4360506"/>
              <a:ext cx="7940979" cy="398293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AFC900-EDA4-B2D6-F14A-55D5DD49BFA6}"/>
                </a:ext>
              </a:extLst>
            </p:cNvPr>
            <p:cNvSpPr/>
            <p:nvPr/>
          </p:nvSpPr>
          <p:spPr>
            <a:xfrm>
              <a:off x="1628250" y="1691320"/>
              <a:ext cx="7936999" cy="2084467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B4890D-89BC-873D-4BCF-A381A2F7E25C}"/>
                </a:ext>
              </a:extLst>
            </p:cNvPr>
            <p:cNvSpPr/>
            <p:nvPr/>
          </p:nvSpPr>
          <p:spPr>
            <a:xfrm>
              <a:off x="1624270" y="3775787"/>
              <a:ext cx="393383" cy="584718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79314B-FAFD-82D1-0C7B-E82981322DC9}"/>
                </a:ext>
              </a:extLst>
            </p:cNvPr>
            <p:cNvSpPr/>
            <p:nvPr/>
          </p:nvSpPr>
          <p:spPr>
            <a:xfrm>
              <a:off x="9171866" y="3775788"/>
              <a:ext cx="393383" cy="584718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2715FA-F3F7-CBEA-3DE8-FF0094B53942}"/>
              </a:ext>
            </a:extLst>
          </p:cNvPr>
          <p:cNvSpPr txBox="1">
            <a:spLocks/>
          </p:cNvSpPr>
          <p:nvPr/>
        </p:nvSpPr>
        <p:spPr>
          <a:xfrm>
            <a:off x="829053" y="5467923"/>
            <a:ext cx="7115304" cy="10243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Klassifizieren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der Occupancy für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jedes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ausgeschnittene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Feld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671B5-F5A0-948E-4F78-30D59831D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13" y="1956232"/>
            <a:ext cx="3329233" cy="3329233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AD3256E-9F83-7F1E-39DC-BCB8E2F74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05" y="4953120"/>
            <a:ext cx="5462244" cy="16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1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Piece Classification</a:t>
            </a:r>
            <a:endParaRPr lang="en-DE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BF9AFA9-0160-964A-497C-C48175E341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3" y="1751741"/>
            <a:ext cx="9297698" cy="362000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B77803-2846-1D8D-42D0-D3D95DDDCCA4}"/>
              </a:ext>
            </a:extLst>
          </p:cNvPr>
          <p:cNvGrpSpPr/>
          <p:nvPr/>
        </p:nvGrpSpPr>
        <p:grpSpPr>
          <a:xfrm>
            <a:off x="439651" y="1751741"/>
            <a:ext cx="9293718" cy="3620005"/>
            <a:chOff x="1443169" y="1716202"/>
            <a:chExt cx="9293718" cy="36200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8B2C5A-086A-7107-8714-C2663217F7FD}"/>
                </a:ext>
              </a:extLst>
            </p:cNvPr>
            <p:cNvSpPr/>
            <p:nvPr/>
          </p:nvSpPr>
          <p:spPr>
            <a:xfrm>
              <a:off x="1443171" y="2710240"/>
              <a:ext cx="9293716" cy="2625967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AFC900-EDA4-B2D6-F14A-55D5DD49BFA6}"/>
                </a:ext>
              </a:extLst>
            </p:cNvPr>
            <p:cNvSpPr/>
            <p:nvPr/>
          </p:nvSpPr>
          <p:spPr>
            <a:xfrm>
              <a:off x="1443171" y="1716202"/>
              <a:ext cx="9293716" cy="739004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B4890D-89BC-873D-4BCF-A381A2F7E25C}"/>
                </a:ext>
              </a:extLst>
            </p:cNvPr>
            <p:cNvSpPr/>
            <p:nvPr/>
          </p:nvSpPr>
          <p:spPr>
            <a:xfrm>
              <a:off x="1443169" y="2455206"/>
              <a:ext cx="342122" cy="255033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79314B-FAFD-82D1-0C7B-E82981322DC9}"/>
                </a:ext>
              </a:extLst>
            </p:cNvPr>
            <p:cNvSpPr/>
            <p:nvPr/>
          </p:nvSpPr>
          <p:spPr>
            <a:xfrm>
              <a:off x="5878319" y="2455205"/>
              <a:ext cx="4858568" cy="255033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578D1C-7197-5FB8-5D77-06CF7AF2FB14}"/>
              </a:ext>
            </a:extLst>
          </p:cNvPr>
          <p:cNvSpPr txBox="1">
            <a:spLocks/>
          </p:cNvSpPr>
          <p:nvPr/>
        </p:nvSpPr>
        <p:spPr>
          <a:xfrm>
            <a:off x="781773" y="5614993"/>
            <a:ext cx="5932650" cy="1760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Finde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alle Felder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mit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Figuren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3960FF6-9DC2-9A43-D7C2-049C97AE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73" y="5515494"/>
            <a:ext cx="3721948" cy="800282"/>
          </a:xfrm>
          <a:prstGeom prst="rect">
            <a:avLst/>
          </a:prstGeom>
        </p:spPr>
      </p:pic>
      <p:pic>
        <p:nvPicPr>
          <p:cNvPr id="16" name="Picture 15" descr="A picture containing floor, indoor, checker, wood&#10;&#10;Description automatically generated">
            <a:extLst>
              <a:ext uri="{FF2B5EF4-FFF2-40B4-BE49-F238E27FC236}">
                <a16:creationId xmlns:a16="http://schemas.microsoft.com/office/drawing/2014/main" id="{7D3BC991-E567-5CFE-D947-044BCC899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02" y="3240830"/>
            <a:ext cx="4828043" cy="321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Piece Classification</a:t>
            </a:r>
            <a:endParaRPr lang="en-DE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BF9AFA9-0160-964A-497C-C48175E341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" y="1751741"/>
            <a:ext cx="9297698" cy="362000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8CE380-C079-1353-ED3F-B933AF454547}"/>
              </a:ext>
            </a:extLst>
          </p:cNvPr>
          <p:cNvGrpSpPr/>
          <p:nvPr/>
        </p:nvGrpSpPr>
        <p:grpSpPr>
          <a:xfrm>
            <a:off x="439653" y="1751740"/>
            <a:ext cx="9303413" cy="3620006"/>
            <a:chOff x="1443168" y="1716201"/>
            <a:chExt cx="9303413" cy="36200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8B2C5A-086A-7107-8714-C2663217F7FD}"/>
                </a:ext>
              </a:extLst>
            </p:cNvPr>
            <p:cNvSpPr/>
            <p:nvPr/>
          </p:nvSpPr>
          <p:spPr>
            <a:xfrm>
              <a:off x="1443171" y="2886269"/>
              <a:ext cx="9301678" cy="2449938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AFC900-EDA4-B2D6-F14A-55D5DD49BFA6}"/>
                </a:ext>
              </a:extLst>
            </p:cNvPr>
            <p:cNvSpPr/>
            <p:nvPr/>
          </p:nvSpPr>
          <p:spPr>
            <a:xfrm>
              <a:off x="1443171" y="1716201"/>
              <a:ext cx="9303410" cy="938618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B4890D-89BC-873D-4BCF-A381A2F7E25C}"/>
                </a:ext>
              </a:extLst>
            </p:cNvPr>
            <p:cNvSpPr/>
            <p:nvPr/>
          </p:nvSpPr>
          <p:spPr>
            <a:xfrm>
              <a:off x="1443168" y="2654819"/>
              <a:ext cx="342123" cy="231451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79314B-FAFD-82D1-0C7B-E82981322DC9}"/>
                </a:ext>
              </a:extLst>
            </p:cNvPr>
            <p:cNvSpPr/>
            <p:nvPr/>
          </p:nvSpPr>
          <p:spPr>
            <a:xfrm>
              <a:off x="6794427" y="2654819"/>
              <a:ext cx="3950422" cy="231449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0C429E-E4A0-68BD-8E6A-951719684C91}"/>
              </a:ext>
            </a:extLst>
          </p:cNvPr>
          <p:cNvSpPr txBox="1">
            <a:spLocks/>
          </p:cNvSpPr>
          <p:nvPr/>
        </p:nvSpPr>
        <p:spPr>
          <a:xfrm>
            <a:off x="781776" y="5614993"/>
            <a:ext cx="5932650" cy="1760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Entzerre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die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einzelnen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Bilder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der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Figuren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14" name="Picture 13" descr="A board game on a table&#10;&#10;Description automatically generated with medium confidence">
            <a:extLst>
              <a:ext uri="{FF2B5EF4-FFF2-40B4-BE49-F238E27FC236}">
                <a16:creationId xmlns:a16="http://schemas.microsoft.com/office/drawing/2014/main" id="{BE6CB9F6-CA64-AE5A-877E-AAF7D5BE8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93" y="3211781"/>
            <a:ext cx="3348000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10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Piece Classification</a:t>
            </a:r>
            <a:endParaRPr lang="en-DE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BF9AFA9-0160-964A-497C-C48175E341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" y="1751741"/>
            <a:ext cx="9297698" cy="36200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72AAA8E-0808-CBE8-9581-76312B10B40B}"/>
              </a:ext>
            </a:extLst>
          </p:cNvPr>
          <p:cNvGrpSpPr/>
          <p:nvPr/>
        </p:nvGrpSpPr>
        <p:grpSpPr>
          <a:xfrm>
            <a:off x="439653" y="1751739"/>
            <a:ext cx="9303413" cy="3620007"/>
            <a:chOff x="1443168" y="1716200"/>
            <a:chExt cx="9303413" cy="362000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8B2C5A-086A-7107-8714-C2663217F7FD}"/>
                </a:ext>
              </a:extLst>
            </p:cNvPr>
            <p:cNvSpPr/>
            <p:nvPr/>
          </p:nvSpPr>
          <p:spPr>
            <a:xfrm>
              <a:off x="1443171" y="3971731"/>
              <a:ext cx="9301678" cy="1364476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AFC900-EDA4-B2D6-F14A-55D5DD49BFA6}"/>
                </a:ext>
              </a:extLst>
            </p:cNvPr>
            <p:cNvSpPr/>
            <p:nvPr/>
          </p:nvSpPr>
          <p:spPr>
            <a:xfrm>
              <a:off x="1443171" y="1716200"/>
              <a:ext cx="9303410" cy="1122249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B4890D-89BC-873D-4BCF-A381A2F7E25C}"/>
                </a:ext>
              </a:extLst>
            </p:cNvPr>
            <p:cNvSpPr/>
            <p:nvPr/>
          </p:nvSpPr>
          <p:spPr>
            <a:xfrm>
              <a:off x="1443168" y="2838449"/>
              <a:ext cx="342123" cy="1133281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79314B-FAFD-82D1-0C7B-E82981322DC9}"/>
                </a:ext>
              </a:extLst>
            </p:cNvPr>
            <p:cNvSpPr/>
            <p:nvPr/>
          </p:nvSpPr>
          <p:spPr>
            <a:xfrm>
              <a:off x="9861549" y="2838449"/>
              <a:ext cx="883299" cy="1133281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F3BF71-B41C-DD23-1B37-AD645369A46F}"/>
              </a:ext>
            </a:extLst>
          </p:cNvPr>
          <p:cNvSpPr txBox="1">
            <a:spLocks/>
          </p:cNvSpPr>
          <p:nvPr/>
        </p:nvSpPr>
        <p:spPr>
          <a:xfrm>
            <a:off x="781776" y="5614993"/>
            <a:ext cx="5932650" cy="1760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Ausschneiden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der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einzelnen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Felder des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entzerrten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Schachbrettes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lvl="1"/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Mit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zusätzlichem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Rand</a:t>
            </a:r>
          </a:p>
        </p:txBody>
      </p:sp>
      <p:pic>
        <p:nvPicPr>
          <p:cNvPr id="9" name="Picture 8" descr="A picture containing text, different, various&#10;&#10;Description automatically generated">
            <a:extLst>
              <a:ext uri="{FF2B5EF4-FFF2-40B4-BE49-F238E27FC236}">
                <a16:creationId xmlns:a16="http://schemas.microsoft.com/office/drawing/2014/main" id="{66BB482E-6FF8-246F-B88E-318617B9E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93" y="3211781"/>
            <a:ext cx="3505552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83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Piece Classification</a:t>
            </a:r>
            <a:endParaRPr lang="en-DE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BF9AFA9-0160-964A-497C-C48175E341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" y="1751743"/>
            <a:ext cx="9297698" cy="36200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63F7B84-B046-43DB-0F3A-51C7A95FF874}"/>
              </a:ext>
            </a:extLst>
          </p:cNvPr>
          <p:cNvGrpSpPr/>
          <p:nvPr/>
        </p:nvGrpSpPr>
        <p:grpSpPr>
          <a:xfrm>
            <a:off x="439653" y="1751741"/>
            <a:ext cx="9303413" cy="3620006"/>
            <a:chOff x="1443168" y="1716200"/>
            <a:chExt cx="9303413" cy="36200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8B2C5A-086A-7107-8714-C2663217F7FD}"/>
                </a:ext>
              </a:extLst>
            </p:cNvPr>
            <p:cNvSpPr/>
            <p:nvPr/>
          </p:nvSpPr>
          <p:spPr>
            <a:xfrm>
              <a:off x="1443171" y="4526279"/>
              <a:ext cx="9301678" cy="809927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AFC900-EDA4-B2D6-F14A-55D5DD49BFA6}"/>
                </a:ext>
              </a:extLst>
            </p:cNvPr>
            <p:cNvSpPr/>
            <p:nvPr/>
          </p:nvSpPr>
          <p:spPr>
            <a:xfrm>
              <a:off x="1443171" y="1716200"/>
              <a:ext cx="9303410" cy="2215720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B4890D-89BC-873D-4BCF-A381A2F7E25C}"/>
                </a:ext>
              </a:extLst>
            </p:cNvPr>
            <p:cNvSpPr/>
            <p:nvPr/>
          </p:nvSpPr>
          <p:spPr>
            <a:xfrm>
              <a:off x="1443168" y="3931920"/>
              <a:ext cx="342123" cy="594358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79314B-FAFD-82D1-0C7B-E82981322DC9}"/>
                </a:ext>
              </a:extLst>
            </p:cNvPr>
            <p:cNvSpPr/>
            <p:nvPr/>
          </p:nvSpPr>
          <p:spPr>
            <a:xfrm>
              <a:off x="5295901" y="3931920"/>
              <a:ext cx="5448948" cy="594358"/>
            </a:xfrm>
            <a:prstGeom prst="rect">
              <a:avLst/>
            </a:prstGeom>
            <a:solidFill>
              <a:srgbClr val="6F6F74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24C90D2-FDBC-B0E5-85CA-4476CF84A99E}"/>
              </a:ext>
            </a:extLst>
          </p:cNvPr>
          <p:cNvSpPr txBox="1">
            <a:spLocks/>
          </p:cNvSpPr>
          <p:nvPr/>
        </p:nvSpPr>
        <p:spPr>
          <a:xfrm>
            <a:off x="781776" y="5614993"/>
            <a:ext cx="5047039" cy="1760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Identifiziere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die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Spielfiguren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mit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dem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trainierten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CNN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850B7D1-8873-32F4-34DB-8376D995E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815" y="3502352"/>
            <a:ext cx="5919549" cy="278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99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Piece Classification</a:t>
            </a:r>
            <a:endParaRPr lang="en-DE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BF9AFA9-0160-964A-497C-C48175E341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" y="1751743"/>
            <a:ext cx="9297698" cy="36200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AFC900-EDA4-B2D6-F14A-55D5DD49BFA6}"/>
              </a:ext>
            </a:extLst>
          </p:cNvPr>
          <p:cNvSpPr/>
          <p:nvPr/>
        </p:nvSpPr>
        <p:spPr>
          <a:xfrm>
            <a:off x="439656" y="1751741"/>
            <a:ext cx="9303410" cy="2779600"/>
          </a:xfrm>
          <a:prstGeom prst="rect">
            <a:avLst/>
          </a:prstGeom>
          <a:solidFill>
            <a:srgbClr val="6F6F74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B4890D-89BC-873D-4BCF-A381A2F7E25C}"/>
              </a:ext>
            </a:extLst>
          </p:cNvPr>
          <p:cNvSpPr/>
          <p:nvPr/>
        </p:nvSpPr>
        <p:spPr>
          <a:xfrm>
            <a:off x="439653" y="4531341"/>
            <a:ext cx="342123" cy="840406"/>
          </a:xfrm>
          <a:prstGeom prst="rect">
            <a:avLst/>
          </a:prstGeom>
          <a:solidFill>
            <a:srgbClr val="6F6F74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9314B-FAFD-82D1-0C7B-E82981322DC9}"/>
              </a:ext>
            </a:extLst>
          </p:cNvPr>
          <p:cNvSpPr/>
          <p:nvPr/>
        </p:nvSpPr>
        <p:spPr>
          <a:xfrm>
            <a:off x="5641126" y="4531341"/>
            <a:ext cx="4100208" cy="840407"/>
          </a:xfrm>
          <a:prstGeom prst="rect">
            <a:avLst/>
          </a:prstGeom>
          <a:solidFill>
            <a:srgbClr val="6F6F74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E37269-1204-D535-E4F7-9B02C5E30F96}"/>
              </a:ext>
            </a:extLst>
          </p:cNvPr>
          <p:cNvSpPr txBox="1">
            <a:spLocks/>
          </p:cNvSpPr>
          <p:nvPr/>
        </p:nvSpPr>
        <p:spPr>
          <a:xfrm>
            <a:off x="781776" y="5614993"/>
            <a:ext cx="5047039" cy="1760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Kombiniere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die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leeren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Felder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mit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den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vorher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identifizierten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Feldern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und gib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sie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zurück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7" name="Picture 6" descr="A picture containing text, black, electronics, keyboard&#10;&#10;Description automatically generated">
            <a:extLst>
              <a:ext uri="{FF2B5EF4-FFF2-40B4-BE49-F238E27FC236}">
                <a16:creationId xmlns:a16="http://schemas.microsoft.com/office/drawing/2014/main" id="{E124AADA-605A-D269-1BE1-2D1F7DD9E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18" y="3480432"/>
            <a:ext cx="2901738" cy="29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7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Ergebnisse</a:t>
            </a:r>
            <a:endParaRPr lang="en-DE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93B3A3D-A3D7-F2E3-3BA6-D3256F94F8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3" r="10694"/>
          <a:stretch/>
        </p:blipFill>
        <p:spPr>
          <a:xfrm>
            <a:off x="1237488" y="2749071"/>
            <a:ext cx="9758259" cy="2809586"/>
          </a:xfrm>
          <a:prstGeom prst="rect">
            <a:avLst/>
          </a:prstGeom>
        </p:spPr>
      </p:pic>
      <p:pic>
        <p:nvPicPr>
          <p:cNvPr id="10" name="Picture 9" descr="A picture containing floor, indoor, checker, wood&#10;&#10;Description automatically generated">
            <a:extLst>
              <a:ext uri="{FF2B5EF4-FFF2-40B4-BE49-F238E27FC236}">
                <a16:creationId xmlns:a16="http://schemas.microsoft.com/office/drawing/2014/main" id="{462CD353-7424-ED96-6362-A94752CDC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429" y="1001168"/>
            <a:ext cx="6113318" cy="40755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6A9081-A496-129F-7B5D-1207866F6EF8}"/>
              </a:ext>
            </a:extLst>
          </p:cNvPr>
          <p:cNvSpPr txBox="1"/>
          <p:nvPr/>
        </p:nvSpPr>
        <p:spPr>
          <a:xfrm>
            <a:off x="1899138" y="6311278"/>
            <a:ext cx="8701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6F6F74"/>
                </a:solidFill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https://lichess.org/editor/1KR2R2/1PPB2PP/P2P1NQ1/4P3/2pBp1p1/1pn4p/pbpp4/1kr1qr2</a:t>
            </a:r>
            <a:endParaRPr lang="en-DE" sz="1600">
              <a:solidFill>
                <a:srgbClr val="6F6F7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117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Aussicht</a:t>
            </a:r>
            <a:endParaRPr lang="en-DE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EC1E0-EE05-3EBB-2C3B-7F76C9CF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513" y="2230299"/>
            <a:ext cx="9897664" cy="41828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Aktuelle</a:t>
            </a:r>
            <a:r>
              <a:rPr lang="en-US" sz="2000" b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Probleme</a:t>
            </a:r>
            <a:r>
              <a:rPr lang="en-US" sz="2000" b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 / </a:t>
            </a:r>
            <a:r>
              <a:rPr lang="en-US" sz="2000" b="1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Limitierungen</a:t>
            </a:r>
            <a:r>
              <a:rPr lang="en-US" sz="2000" b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</a:rPr>
              <a:t>: </a:t>
            </a:r>
          </a:p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Jeder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Spielzug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muss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bisher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de-DE" b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einzeln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fotografiert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und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durch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das System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identifiziert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werden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Bei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jeder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de-DE">
                <a:solidFill>
                  <a:schemeClr val="bg1"/>
                </a:solidFill>
                <a:latin typeface="Roboto"/>
                <a:ea typeface="Roboto"/>
                <a:cs typeface="Roboto"/>
              </a:rPr>
              <a:t>Identifikation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muss die </a:t>
            </a:r>
            <a:r>
              <a:rPr lang="en-US" b="1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Farbe</a:t>
            </a:r>
            <a:r>
              <a:rPr lang="en-US" b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b="1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angegeben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werden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,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aus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welcher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Sicht das Bild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aufgenommen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de-DE">
                <a:solidFill>
                  <a:schemeClr val="bg1"/>
                </a:solidFill>
                <a:latin typeface="Roboto"/>
                <a:ea typeface="Roboto"/>
                <a:cs typeface="Roboto"/>
              </a:rPr>
              <a:t>wurde</a:t>
            </a:r>
          </a:p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Jede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identifizierte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Schachposition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steht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für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sich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und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kann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aktuell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nicht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b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(</a:t>
            </a:r>
            <a:r>
              <a:rPr lang="en-US" b="1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automatisch</a:t>
            </a:r>
            <a:r>
              <a:rPr lang="en-US" b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)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zu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einem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kompletten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Schachspiel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b="1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kombiniert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werden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3488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8948D-10D5-3496-0D6E-FE70236B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Grundlagen</a:t>
            </a:r>
          </a:p>
        </p:txBody>
      </p:sp>
      <p:cxnSp>
        <p:nvCxnSpPr>
          <p:cNvPr id="44" name="Straight Connector 4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D9EAFA0-5FB0-ECB2-4EC2-A55D70E7C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9" r="24979"/>
          <a:stretch/>
        </p:blipFill>
        <p:spPr>
          <a:xfrm>
            <a:off x="6626224" y="577312"/>
            <a:ext cx="5077769" cy="57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73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Algebraic Chess Notation</a:t>
            </a:r>
            <a:endParaRPr lang="en-DE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D7FE-F1C4-CC3D-84C9-50D576AEA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55847"/>
            <a:ext cx="3049824" cy="4351337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King:		</a:t>
            </a:r>
            <a:r>
              <a:rPr lang="en-US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K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Queen:		</a:t>
            </a:r>
            <a:r>
              <a:rPr lang="en-US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Q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Rook:		</a:t>
            </a:r>
            <a:r>
              <a:rPr lang="en-US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R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Bishop:	</a:t>
            </a:r>
            <a:r>
              <a:rPr lang="en-US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Knight: 	</a:t>
            </a:r>
            <a:r>
              <a:rPr lang="en-US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N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Pawn: </a:t>
            </a:r>
            <a:r>
              <a:rPr lang="en-US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keine</a:t>
            </a:r>
            <a:r>
              <a:rPr lang="en-US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Abkürzung</a:t>
            </a:r>
            <a:endParaRPr lang="en-DE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E0B8E4C1-A1D7-BCFC-3D20-C3307485A3A2}"/>
              </a:ext>
            </a:extLst>
          </p:cNvPr>
          <p:cNvGraphicFramePr>
            <a:graphicFrameLocks noGrp="1"/>
          </p:cNvGraphicFramePr>
          <p:nvPr/>
        </p:nvGraphicFramePr>
        <p:xfrm>
          <a:off x="6986073" y="1880351"/>
          <a:ext cx="4320000" cy="432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1380172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5896274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15563483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06178289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8465749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75188659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670112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40667123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a8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b8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c8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d8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e8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f8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g8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h8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639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a7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b7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c7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d7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e7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f7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g7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h7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890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a6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b6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c6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d6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e6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f6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g6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h6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90905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a5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b5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c5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d5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e5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f5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g5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h5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17111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a4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b4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c4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d4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e4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f4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g4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h4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51838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a3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b3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c3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d3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e3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f3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g3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h3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44675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a2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b2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c2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d2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e2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f2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g2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h2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92796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a1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b1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c1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d1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e1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f1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g1</a:t>
                      </a:r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h1</a:t>
                      </a:r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294460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A753A6-CEAF-93E8-4DC8-0280BD0E9E59}"/>
              </a:ext>
            </a:extLst>
          </p:cNvPr>
          <p:cNvCxnSpPr>
            <a:cxnSpLocks/>
          </p:cNvCxnSpPr>
          <p:nvPr/>
        </p:nvCxnSpPr>
        <p:spPr>
          <a:xfrm>
            <a:off x="7048393" y="1668564"/>
            <a:ext cx="4184882" cy="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CCAC74C-CF1D-6347-B432-28CC8E4C21EA}"/>
              </a:ext>
            </a:extLst>
          </p:cNvPr>
          <p:cNvSpPr txBox="1"/>
          <p:nvPr/>
        </p:nvSpPr>
        <p:spPr>
          <a:xfrm>
            <a:off x="8697872" y="1483898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353537"/>
                </a:highlight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RANK 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353537"/>
              </a:highlight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0ED125-0477-3A10-ADA5-732A9708F123}"/>
              </a:ext>
            </a:extLst>
          </p:cNvPr>
          <p:cNvCxnSpPr>
            <a:cxnSpLocks/>
          </p:cNvCxnSpPr>
          <p:nvPr/>
        </p:nvCxnSpPr>
        <p:spPr>
          <a:xfrm>
            <a:off x="11472442" y="1948891"/>
            <a:ext cx="0" cy="4191557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78E3C65-8E72-B041-8AA7-0A3FD56B7A0E}"/>
              </a:ext>
            </a:extLst>
          </p:cNvPr>
          <p:cNvSpPr txBox="1"/>
          <p:nvPr/>
        </p:nvSpPr>
        <p:spPr>
          <a:xfrm>
            <a:off x="11351657" y="3438397"/>
            <a:ext cx="3161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353537"/>
                </a:highlight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353537"/>
                </a:highlight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353537"/>
                </a:highlight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353537"/>
                </a:highlight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E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353537"/>
              </a:highlight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41B090-3B13-EF99-00D2-63247FC22368}"/>
              </a:ext>
            </a:extLst>
          </p:cNvPr>
          <p:cNvSpPr txBox="1"/>
          <p:nvPr/>
        </p:nvSpPr>
        <p:spPr>
          <a:xfrm>
            <a:off x="6599036" y="1807181"/>
            <a:ext cx="354584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8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7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6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5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4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3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2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091536-1FB0-1697-7C34-E37ABC1B2741}"/>
              </a:ext>
            </a:extLst>
          </p:cNvPr>
          <p:cNvSpPr txBox="1"/>
          <p:nvPr/>
        </p:nvSpPr>
        <p:spPr>
          <a:xfrm>
            <a:off x="7108479" y="6200351"/>
            <a:ext cx="408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a     b     c     d     e     f     g     h</a:t>
            </a:r>
            <a:endParaRPr kumimoji="0" lang="en-DE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356B71C-B91E-52CC-89FE-6E3ED1659D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425" r="50028" b="48130"/>
          <a:stretch/>
        </p:blipFill>
        <p:spPr>
          <a:xfrm>
            <a:off x="4093164" y="4167137"/>
            <a:ext cx="750634" cy="73964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9C6764C-DD2C-B6A8-2000-572FB79271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3734" b="50376"/>
          <a:stretch/>
        </p:blipFill>
        <p:spPr>
          <a:xfrm>
            <a:off x="4120567" y="2327145"/>
            <a:ext cx="695828" cy="70762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6AAD22C-763F-F360-E048-5A96B3C5C7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266" r="67468" b="46853"/>
          <a:stretch/>
        </p:blipFill>
        <p:spPr>
          <a:xfrm>
            <a:off x="4120567" y="2929026"/>
            <a:ext cx="695828" cy="7578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C3189E-504C-87B8-E404-6C33D0109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974" r="32479" b="46146"/>
          <a:stretch/>
        </p:blipFill>
        <p:spPr>
          <a:xfrm>
            <a:off x="4093164" y="4762460"/>
            <a:ext cx="750634" cy="76793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7420D42-AA24-B833-BA64-AE6C6E461C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240" r="16213" b="46146"/>
          <a:stretch/>
        </p:blipFill>
        <p:spPr>
          <a:xfrm>
            <a:off x="4093164" y="3547007"/>
            <a:ext cx="750634" cy="76793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E001ED8-848F-89A9-6465-447625FDE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2429" t="-761" r="24" b="47614"/>
          <a:stretch/>
        </p:blipFill>
        <p:spPr>
          <a:xfrm>
            <a:off x="4093164" y="5385522"/>
            <a:ext cx="750634" cy="75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61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Forsyth–Edwards Notation (FEN)</a:t>
            </a:r>
            <a:endParaRPr lang="en-DE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E0B8E4C1-A1D7-BCFC-3D20-C3307485A3A2}"/>
              </a:ext>
            </a:extLst>
          </p:cNvPr>
          <p:cNvGraphicFramePr>
            <a:graphicFrameLocks noGrp="1"/>
          </p:cNvGraphicFramePr>
          <p:nvPr/>
        </p:nvGraphicFramePr>
        <p:xfrm>
          <a:off x="546300" y="2058247"/>
          <a:ext cx="4320000" cy="432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1380172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5896274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15563483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06178289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8465749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75188659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670112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40667123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639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890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90905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17111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51838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44675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92796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294460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A753A6-CEAF-93E8-4DC8-0280BD0E9E59}"/>
              </a:ext>
            </a:extLst>
          </p:cNvPr>
          <p:cNvCxnSpPr>
            <a:cxnSpLocks/>
          </p:cNvCxnSpPr>
          <p:nvPr/>
        </p:nvCxnSpPr>
        <p:spPr>
          <a:xfrm>
            <a:off x="608620" y="1846460"/>
            <a:ext cx="4184882" cy="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CCAC74C-CF1D-6347-B432-28CC8E4C21EA}"/>
              </a:ext>
            </a:extLst>
          </p:cNvPr>
          <p:cNvSpPr txBox="1"/>
          <p:nvPr/>
        </p:nvSpPr>
        <p:spPr>
          <a:xfrm>
            <a:off x="2258099" y="1661794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353537"/>
                </a:highlight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RANK 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353537"/>
              </a:highlight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0ED125-0477-3A10-ADA5-732A9708F123}"/>
              </a:ext>
            </a:extLst>
          </p:cNvPr>
          <p:cNvCxnSpPr>
            <a:cxnSpLocks/>
          </p:cNvCxnSpPr>
          <p:nvPr/>
        </p:nvCxnSpPr>
        <p:spPr>
          <a:xfrm>
            <a:off x="5032669" y="2126787"/>
            <a:ext cx="0" cy="4191557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78E3C65-8E72-B041-8AA7-0A3FD56B7A0E}"/>
              </a:ext>
            </a:extLst>
          </p:cNvPr>
          <p:cNvSpPr txBox="1"/>
          <p:nvPr/>
        </p:nvSpPr>
        <p:spPr>
          <a:xfrm>
            <a:off x="4911884" y="3616293"/>
            <a:ext cx="316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353537"/>
                </a:highlight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353537"/>
                </a:highlight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353537"/>
                </a:highlight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353537"/>
                </a:highlight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E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353537"/>
              </a:highlight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41B090-3B13-EF99-00D2-63247FC22368}"/>
              </a:ext>
            </a:extLst>
          </p:cNvPr>
          <p:cNvSpPr txBox="1"/>
          <p:nvPr/>
        </p:nvSpPr>
        <p:spPr>
          <a:xfrm>
            <a:off x="159263" y="1985077"/>
            <a:ext cx="35458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8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7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6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5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4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3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2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091536-1FB0-1697-7C34-E37ABC1B2741}"/>
              </a:ext>
            </a:extLst>
          </p:cNvPr>
          <p:cNvSpPr txBox="1"/>
          <p:nvPr/>
        </p:nvSpPr>
        <p:spPr>
          <a:xfrm>
            <a:off x="668706" y="6378247"/>
            <a:ext cx="408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a     b     c     d     e     f     g     h</a:t>
            </a:r>
            <a:endParaRPr kumimoji="0" lang="en-DE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B2018A-C9CE-AC18-C235-3503503827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425" r="50028" b="48130"/>
          <a:stretch/>
        </p:blipFill>
        <p:spPr>
          <a:xfrm>
            <a:off x="3159333" y="3093215"/>
            <a:ext cx="655836" cy="64623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2206A71-3A00-8CB0-E1A3-BCBADF5F92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3734" b="50376"/>
          <a:stretch/>
        </p:blipFill>
        <p:spPr>
          <a:xfrm>
            <a:off x="3732542" y="5251065"/>
            <a:ext cx="607951" cy="61825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2A9C502-C3C9-DCD6-2B95-6F92C33CE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266" r="67468" b="46853"/>
          <a:stretch/>
        </p:blipFill>
        <p:spPr>
          <a:xfrm>
            <a:off x="3185650" y="4717136"/>
            <a:ext cx="607952" cy="66213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73F0CCA-061E-E85C-77CB-645D6A5FB2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974" r="32479" b="46146"/>
          <a:stretch/>
        </p:blipFill>
        <p:spPr>
          <a:xfrm>
            <a:off x="3188041" y="3628512"/>
            <a:ext cx="655836" cy="6709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E5AB4FD-F915-7C36-F6A3-EF2CF002C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240" r="16213" b="46146"/>
          <a:stretch/>
        </p:blipFill>
        <p:spPr>
          <a:xfrm>
            <a:off x="470304" y="5776882"/>
            <a:ext cx="655836" cy="67095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A326814-9712-0C29-855A-84639907B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2429" t="-761" r="24" b="47614"/>
          <a:stretch/>
        </p:blipFill>
        <p:spPr>
          <a:xfrm>
            <a:off x="3714303" y="2527332"/>
            <a:ext cx="655836" cy="66213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09F984D-6951-D6A5-0E32-BC4236FF56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065" t="47709" r="49388" b="421"/>
          <a:stretch/>
        </p:blipFill>
        <p:spPr>
          <a:xfrm>
            <a:off x="1023818" y="3071726"/>
            <a:ext cx="655836" cy="64623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EB949E0-D002-5CB2-66C6-23DDA2BE1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 r="83734" b="376"/>
          <a:stretch/>
        </p:blipFill>
        <p:spPr>
          <a:xfrm>
            <a:off x="3740300" y="2013068"/>
            <a:ext cx="607951" cy="61825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38A51B-04D4-3BA5-49B1-702FDB4CDF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589" t="49012" r="67145" b="-2159"/>
          <a:stretch/>
        </p:blipFill>
        <p:spPr>
          <a:xfrm>
            <a:off x="1043092" y="3624628"/>
            <a:ext cx="607952" cy="66213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3B5EDE6-8BB0-CEA8-BB1C-086C00D695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46806" r="32453" b="-660"/>
          <a:stretch/>
        </p:blipFill>
        <p:spPr>
          <a:xfrm>
            <a:off x="3188552" y="2512166"/>
            <a:ext cx="655836" cy="67095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401D928-AB5E-6050-7832-DA3D213F2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017" t="46866" r="16436" b="-720"/>
          <a:stretch/>
        </p:blipFill>
        <p:spPr>
          <a:xfrm>
            <a:off x="476654" y="1973158"/>
            <a:ext cx="655836" cy="67095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BA12116-4C47-81AB-6F00-3A57F61FBA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2453" t="47419" b="-566"/>
          <a:stretch/>
        </p:blipFill>
        <p:spPr>
          <a:xfrm>
            <a:off x="1016764" y="2508250"/>
            <a:ext cx="655836" cy="66213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B524399-6F9C-86CD-17FA-74BEB3B411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017" t="46866" r="16436" b="-720"/>
          <a:stretch/>
        </p:blipFill>
        <p:spPr>
          <a:xfrm>
            <a:off x="2625154" y="1964551"/>
            <a:ext cx="655836" cy="67095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D7B37B-54F2-AB98-AB6B-C10C5520F1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2453" t="47419" b="-566"/>
          <a:stretch/>
        </p:blipFill>
        <p:spPr>
          <a:xfrm>
            <a:off x="4256519" y="2501900"/>
            <a:ext cx="655836" cy="66213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1A40D3B-92B8-1DAB-9DEB-36BC657BB6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2429" t="-761" r="24" b="47614"/>
          <a:stretch/>
        </p:blipFill>
        <p:spPr>
          <a:xfrm>
            <a:off x="2088615" y="3618278"/>
            <a:ext cx="655836" cy="66213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2C60F9E-FF1D-4DD2-8816-EF24969ADF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2453" t="47419" b="-566"/>
          <a:stretch/>
        </p:blipFill>
        <p:spPr>
          <a:xfrm>
            <a:off x="481601" y="2495293"/>
            <a:ext cx="655836" cy="66213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523C254D-7B45-8F22-EA2C-1FC181C3A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240" r="16213" b="46146"/>
          <a:stretch/>
        </p:blipFill>
        <p:spPr>
          <a:xfrm>
            <a:off x="4252829" y="5776882"/>
            <a:ext cx="655836" cy="67095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C66537D6-621B-4FF0-7C70-D2CC35389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2429" t="-761" r="24" b="47614"/>
          <a:stretch/>
        </p:blipFill>
        <p:spPr>
          <a:xfrm>
            <a:off x="3175852" y="5229123"/>
            <a:ext cx="655836" cy="66213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0BC8D67-008E-F0D2-FC3B-A6C5D15953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2429" t="-761" r="24" b="47614"/>
          <a:stretch/>
        </p:blipFill>
        <p:spPr>
          <a:xfrm>
            <a:off x="1008793" y="5229123"/>
            <a:ext cx="655836" cy="66213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E49BF2BE-09C5-AB3C-D1AF-653608556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2429" t="-761" r="24" b="47614"/>
          <a:stretch/>
        </p:blipFill>
        <p:spPr>
          <a:xfrm>
            <a:off x="468387" y="4698086"/>
            <a:ext cx="655836" cy="66213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2637B5AC-E45A-C94F-966A-1D1C060785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2453" t="47419" b="-566"/>
          <a:stretch/>
        </p:blipFill>
        <p:spPr>
          <a:xfrm>
            <a:off x="2088693" y="3032618"/>
            <a:ext cx="655836" cy="66213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6010A47-91F9-8111-EE39-B3BAAB4D911A}"/>
              </a:ext>
            </a:extLst>
          </p:cNvPr>
          <p:cNvSpPr txBox="1"/>
          <p:nvPr/>
        </p:nvSpPr>
        <p:spPr>
          <a:xfrm>
            <a:off x="6616885" y="2016561"/>
            <a:ext cx="1611339" cy="4362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r3r1k1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pp3nPp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1 b 1 p 1 B 2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1q1P1N2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8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P4Q2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1P3PK1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R6R</a:t>
            </a:r>
            <a:endParaRPr kumimoji="0" lang="en-DE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64B742B-6FB3-0A17-F095-E754EAC7A4B4}"/>
              </a:ext>
            </a:extLst>
          </p:cNvPr>
          <p:cNvCxnSpPr>
            <a:cxnSpLocks/>
          </p:cNvCxnSpPr>
          <p:nvPr/>
        </p:nvCxnSpPr>
        <p:spPr>
          <a:xfrm>
            <a:off x="5168900" y="2308635"/>
            <a:ext cx="14225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B832D31-84EB-81E2-5C77-A39472007415}"/>
              </a:ext>
            </a:extLst>
          </p:cNvPr>
          <p:cNvCxnSpPr>
            <a:cxnSpLocks/>
          </p:cNvCxnSpPr>
          <p:nvPr/>
        </p:nvCxnSpPr>
        <p:spPr>
          <a:xfrm>
            <a:off x="5175342" y="2842936"/>
            <a:ext cx="14225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9AD3B1D-8F8E-5C2B-9B71-FB601F429FF5}"/>
              </a:ext>
            </a:extLst>
          </p:cNvPr>
          <p:cNvCxnSpPr>
            <a:cxnSpLocks/>
          </p:cNvCxnSpPr>
          <p:nvPr/>
        </p:nvCxnSpPr>
        <p:spPr>
          <a:xfrm>
            <a:off x="5181784" y="3410776"/>
            <a:ext cx="14225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10BD6F5-2D21-46ED-06AE-09CE8A36E7A6}"/>
              </a:ext>
            </a:extLst>
          </p:cNvPr>
          <p:cNvCxnSpPr>
            <a:cxnSpLocks/>
          </p:cNvCxnSpPr>
          <p:nvPr/>
        </p:nvCxnSpPr>
        <p:spPr>
          <a:xfrm>
            <a:off x="5188226" y="3945077"/>
            <a:ext cx="14225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1D09DA-7552-94A2-E7E9-5B9729617830}"/>
              </a:ext>
            </a:extLst>
          </p:cNvPr>
          <p:cNvCxnSpPr>
            <a:cxnSpLocks/>
          </p:cNvCxnSpPr>
          <p:nvPr/>
        </p:nvCxnSpPr>
        <p:spPr>
          <a:xfrm>
            <a:off x="5189620" y="4494854"/>
            <a:ext cx="14225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F3F218F-6175-D479-A5F9-91C8EBFB939A}"/>
              </a:ext>
            </a:extLst>
          </p:cNvPr>
          <p:cNvCxnSpPr>
            <a:cxnSpLocks/>
          </p:cNvCxnSpPr>
          <p:nvPr/>
        </p:nvCxnSpPr>
        <p:spPr>
          <a:xfrm>
            <a:off x="5196062" y="5029155"/>
            <a:ext cx="14225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5134089-5581-AA2E-519E-0F67452FF971}"/>
              </a:ext>
            </a:extLst>
          </p:cNvPr>
          <p:cNvCxnSpPr>
            <a:cxnSpLocks/>
          </p:cNvCxnSpPr>
          <p:nvPr/>
        </p:nvCxnSpPr>
        <p:spPr>
          <a:xfrm>
            <a:off x="5202504" y="5596995"/>
            <a:ext cx="14225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C7F2241-92D1-0B6A-8568-BBD1F503F823}"/>
              </a:ext>
            </a:extLst>
          </p:cNvPr>
          <p:cNvCxnSpPr>
            <a:cxnSpLocks/>
          </p:cNvCxnSpPr>
          <p:nvPr/>
        </p:nvCxnSpPr>
        <p:spPr>
          <a:xfrm>
            <a:off x="5208946" y="6131296"/>
            <a:ext cx="14225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27D0FE3A-D015-E871-8394-06CCF3F22F29}"/>
              </a:ext>
            </a:extLst>
          </p:cNvPr>
          <p:cNvSpPr/>
          <p:nvPr/>
        </p:nvSpPr>
        <p:spPr>
          <a:xfrm>
            <a:off x="648793" y="3223754"/>
            <a:ext cx="360000" cy="36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60A9B0E-D4C6-6878-DAE6-C5A5533334F9}"/>
              </a:ext>
            </a:extLst>
          </p:cNvPr>
          <p:cNvSpPr/>
          <p:nvPr/>
        </p:nvSpPr>
        <p:spPr>
          <a:xfrm>
            <a:off x="1721665" y="3223754"/>
            <a:ext cx="360000" cy="36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FC3C0E5-56C4-22AF-022B-52F3BCBF87E2}"/>
              </a:ext>
            </a:extLst>
          </p:cNvPr>
          <p:cNvSpPr/>
          <p:nvPr/>
        </p:nvSpPr>
        <p:spPr>
          <a:xfrm>
            <a:off x="2805038" y="3230104"/>
            <a:ext cx="360000" cy="36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D33A03A-56A2-C55E-68C7-F578E4F816AE}"/>
              </a:ext>
            </a:extLst>
          </p:cNvPr>
          <p:cNvSpPr/>
          <p:nvPr/>
        </p:nvSpPr>
        <p:spPr>
          <a:xfrm>
            <a:off x="3877910" y="3230104"/>
            <a:ext cx="360000" cy="36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249B228-E4C3-D699-A1CB-D535A4FAF0BB}"/>
              </a:ext>
            </a:extLst>
          </p:cNvPr>
          <p:cNvSpPr/>
          <p:nvPr/>
        </p:nvSpPr>
        <p:spPr>
          <a:xfrm>
            <a:off x="4433502" y="3223754"/>
            <a:ext cx="360000" cy="36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498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Hintergrund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227B48-873B-7941-4956-C20424639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410691"/>
            <a:ext cx="9897664" cy="41828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Durchführung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eines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physischen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Schachspiels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Festhalten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einzelner</a:t>
            </a:r>
            <a:r>
              <a:rPr lang="en-US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Spielpositionen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mit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Fotos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Eingabe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der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Positionen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an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einem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Computer</a:t>
            </a:r>
          </a:p>
          <a:p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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Möglichkeit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zur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Analyse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 des Spiels 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 </a:t>
            </a:r>
            <a:r>
              <a:rPr lang="en-US" b="1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Automatisierung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 der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Eingabe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weniger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aufwändig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oder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fehleranfällig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30066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Methodik</a:t>
            </a:r>
            <a:endParaRPr lang="de-DE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FD6B06-A014-7F61-252E-567AE608F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160808"/>
              </p:ext>
            </p:extLst>
          </p:nvPr>
        </p:nvGraphicFramePr>
        <p:xfrm>
          <a:off x="1261872" y="1958108"/>
          <a:ext cx="9897664" cy="434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4611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Board Localization -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Theorie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D7FE-F1C4-CC3D-84C9-50D576AEA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364509"/>
            <a:ext cx="5224386" cy="39426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Schachbrett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soll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digital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erkannt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werden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Finden der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Schnittpunkte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lvl="1"/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Anwendung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auf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Grauwertbild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lvl="1"/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Durchführung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möglich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mit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Canny Edge Detector, Hough Transformation und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Clustern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der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gefundenen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Punkte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lvl="1"/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lvl="1"/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Berechnung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der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Homografie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lvl="1"/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Warping des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Eingabebildes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lvl="1"/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Durchführung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einer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projektiven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Transformation</a:t>
            </a:r>
          </a:p>
          <a:p>
            <a:pPr lvl="1"/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6C8A38-97F0-15AA-6F8C-757FDCAFBA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83"/>
          <a:stretch/>
        </p:blipFill>
        <p:spPr>
          <a:xfrm>
            <a:off x="8355161" y="0"/>
            <a:ext cx="3836835" cy="23374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AE07DF2-7661-0B96-58AD-1AF0830FA7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17" r="2172"/>
          <a:stretch/>
        </p:blipFill>
        <p:spPr>
          <a:xfrm>
            <a:off x="8355160" y="2322807"/>
            <a:ext cx="3836835" cy="22779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2F54BE-F81E-F226-FB79-C78D8A3F76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49"/>
          <a:stretch/>
        </p:blipFill>
        <p:spPr>
          <a:xfrm>
            <a:off x="8355163" y="4600731"/>
            <a:ext cx="3836837" cy="227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0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2EEC-8B55-8F61-67DE-3A67CFCD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Occupancy Classification -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Theorie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D7FE-F1C4-CC3D-84C9-50D576AEA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410691"/>
            <a:ext cx="5683873" cy="41828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Erkennung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,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ob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Felder des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Schachbrettes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belegt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oder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frei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sind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Training von CNNs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mit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verschiedenen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Input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Bildern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und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verschiedenen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Parametern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Modelle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liefern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Output Units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welche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die Klassen Leer und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Belegt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repräsentieren</a:t>
            </a: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C0B601-B2B9-C550-B39B-FC9B7D158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3" y="1734360"/>
            <a:ext cx="4442691" cy="276727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E5F3FF2-29FC-0ED5-E384-A4A5C1726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072" y="4631110"/>
            <a:ext cx="4442691" cy="16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18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2223</Words>
  <Application>Microsoft Office PowerPoint</Application>
  <PresentationFormat>Breitbild</PresentationFormat>
  <Paragraphs>327</Paragraphs>
  <Slides>28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28</vt:i4>
      </vt:variant>
    </vt:vector>
  </HeadingPairs>
  <TitlesOfParts>
    <vt:vector size="40" baseType="lpstr">
      <vt:lpstr>Arial</vt:lpstr>
      <vt:lpstr>Calibri</vt:lpstr>
      <vt:lpstr>Calibri Light</vt:lpstr>
      <vt:lpstr>Century Schoolbook</vt:lpstr>
      <vt:lpstr>Roboto</vt:lpstr>
      <vt:lpstr>Roboto Bold</vt:lpstr>
      <vt:lpstr>Roboto Light</vt:lpstr>
      <vt:lpstr>Roboto Medium</vt:lpstr>
      <vt:lpstr>Tw Cen MT</vt:lpstr>
      <vt:lpstr>Wingdings 2</vt:lpstr>
      <vt:lpstr>Office</vt:lpstr>
      <vt:lpstr>View</vt:lpstr>
      <vt:lpstr>Bildbasierte digitale Aufzeichnung realer Schachspiele</vt:lpstr>
      <vt:lpstr>Inhalt</vt:lpstr>
      <vt:lpstr>Grundlagen</vt:lpstr>
      <vt:lpstr>Algebraic Chess Notation</vt:lpstr>
      <vt:lpstr>Forsyth–Edwards Notation (FEN)</vt:lpstr>
      <vt:lpstr>Hintergrund</vt:lpstr>
      <vt:lpstr>Methodik</vt:lpstr>
      <vt:lpstr>Board Localization - Theorie</vt:lpstr>
      <vt:lpstr>Occupancy Classification - Theorie</vt:lpstr>
      <vt:lpstr>Piece Classification - Theorie</vt:lpstr>
      <vt:lpstr>Umsetzung</vt:lpstr>
      <vt:lpstr>1. Board Localization</vt:lpstr>
      <vt:lpstr>1. Board Localization</vt:lpstr>
      <vt:lpstr>1. Board Localization</vt:lpstr>
      <vt:lpstr>1. Board Localization</vt:lpstr>
      <vt:lpstr>1. Board Localization</vt:lpstr>
      <vt:lpstr>1. Board Localization</vt:lpstr>
      <vt:lpstr>1. Board Localization</vt:lpstr>
      <vt:lpstr>2. Occupancy Classification</vt:lpstr>
      <vt:lpstr>2. Occupancy Classification</vt:lpstr>
      <vt:lpstr>2. Occupancy Classification</vt:lpstr>
      <vt:lpstr>3. Piece Classification</vt:lpstr>
      <vt:lpstr>3. Piece Classification</vt:lpstr>
      <vt:lpstr>3. Piece Classification</vt:lpstr>
      <vt:lpstr>3. Piece Classification</vt:lpstr>
      <vt:lpstr>3. Piece Classification</vt:lpstr>
      <vt:lpstr>Ergebnisse</vt:lpstr>
      <vt:lpstr>Aussicht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Bildbasierte digitale Aufzeichnung realer Schachspiele</dc:title>
  <dc:creator>Ailo</dc:creator>
  <cp:lastModifiedBy>Aileen Jurkosek</cp:lastModifiedBy>
  <cp:revision>2</cp:revision>
  <dcterms:created xsi:type="dcterms:W3CDTF">2023-02-19T23:28:45Z</dcterms:created>
  <dcterms:modified xsi:type="dcterms:W3CDTF">2023-02-23T11:47:38Z</dcterms:modified>
</cp:coreProperties>
</file>